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sldIdLst>
    <p:sldId id="494" r:id="rId2"/>
    <p:sldId id="548" r:id="rId3"/>
    <p:sldId id="496" r:id="rId4"/>
    <p:sldId id="497" r:id="rId5"/>
    <p:sldId id="498" r:id="rId6"/>
    <p:sldId id="499" r:id="rId7"/>
    <p:sldId id="541" r:id="rId8"/>
    <p:sldId id="500" r:id="rId9"/>
    <p:sldId id="501" r:id="rId10"/>
    <p:sldId id="528" r:id="rId11"/>
    <p:sldId id="502" r:id="rId12"/>
    <p:sldId id="504" r:id="rId13"/>
    <p:sldId id="505" r:id="rId14"/>
    <p:sldId id="506" r:id="rId15"/>
    <p:sldId id="507" r:id="rId16"/>
    <p:sldId id="508" r:id="rId17"/>
    <p:sldId id="509" r:id="rId18"/>
    <p:sldId id="510" r:id="rId19"/>
    <p:sldId id="511" r:id="rId20"/>
    <p:sldId id="512" r:id="rId21"/>
    <p:sldId id="513" r:id="rId22"/>
    <p:sldId id="514" r:id="rId23"/>
    <p:sldId id="515" r:id="rId24"/>
    <p:sldId id="516" r:id="rId25"/>
    <p:sldId id="517" r:id="rId26"/>
    <p:sldId id="518" r:id="rId27"/>
    <p:sldId id="519" r:id="rId28"/>
    <p:sldId id="529" r:id="rId29"/>
    <p:sldId id="520" r:id="rId30"/>
    <p:sldId id="503" r:id="rId31"/>
    <p:sldId id="534" r:id="rId32"/>
    <p:sldId id="535" r:id="rId33"/>
    <p:sldId id="536" r:id="rId34"/>
    <p:sldId id="542" r:id="rId35"/>
    <p:sldId id="549" r:id="rId36"/>
    <p:sldId id="524" r:id="rId37"/>
    <p:sldId id="525" r:id="rId38"/>
    <p:sldId id="540" r:id="rId39"/>
    <p:sldId id="546" r:id="rId40"/>
    <p:sldId id="527" r:id="rId41"/>
    <p:sldId id="547" r:id="rId42"/>
    <p:sldId id="365" r:id="rId43"/>
  </p:sldIdLst>
  <p:sldSz cx="9144000" cy="6858000" type="screen4x3"/>
  <p:notesSz cx="7010400" cy="9223375"/>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D63EC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92" autoAdjust="0"/>
    <p:restoredTop sz="94316" autoAdjust="0"/>
  </p:normalViewPr>
  <p:slideViewPr>
    <p:cSldViewPr snapToGrid="0" snapToObjects="1" showGuides="1">
      <p:cViewPr varScale="1">
        <p:scale>
          <a:sx n="72" d="100"/>
          <a:sy n="72" d="100"/>
        </p:scale>
        <p:origin x="128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FUGA\CONTRATO\AGOSTO\furag.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192.168.0.34\plan%20operativo%20integral\OFICINA%20ASESORA%20DE%20PLANEACI&#211;N\MIPG\1.%20Diagn&#243;sticos\Planeacion%20-planaticorrupcion15%200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dministrador\Dropbox\FUGA\Oficina%20Asesora%20de%20Planeacion\MIPG\MIPG\1.%20Diagn&#243;sticos\Planeacion%20-%20seguimientoevaluaciondesempe&#241;o05.07vfinal.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dministrador\Dropbox\FUGA\Oficina%20Asesora%20de%20Planeacion\MIPG\MIPG\1.%20Diagn&#243;sticos\Planeacion%20-%20controlinterno%20(final)-ajustado%20Riesgos%20final.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Administrador\Dropbox\FUGA\Oficina%20Asesora%20de%20Planeacion\MIPG\MIPG\1.%20Diagn&#243;sticos\Planeacion%20-%203-6-particpacionciudadana%20(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192.168.0.34\plan%20operativo%20integral\OFICINA%20ASESORA%20DE%20PLANEACI&#211;N\MIPG\1.%20Diagn&#243;sticos\Planeacion%20-3-7-rendicioncuentas%20(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Administrador\Dropbox\FUGA\Oficina%20Asesora%20de%20Planeacion\MIPG\MIPG\1.%20Diagn&#243;sticos\Juridica%20%20-%20Autodiagnostico%20Defensa%20Juridic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dministrador\Dropbox\FUGA\Oficina%20Asesora%20de%20Planeacion\MIPG\MIPG\1.%20Diagn&#243;sticos\Autodiagnosticos%20Grafic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MIPG\1.%20Diagn&#243;sticos\Corporativa%20-%202018-06-19%20Gestion_documenta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dministrador\Dropbox\FUGA\Oficina%20Asesora%20de%20Planeacion\MIPG\MIPG\1.%20Diagn&#243;sticos\Corporativa%20-%20Gestion_Talento_Humano%202018-04-2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92.168.0.34\plan%20operativo%20integral\OFICINA%20ASESORA%20DE%20PLANEACI&#211;N\MIPG\1.%20Diagn&#243;sticos\Corporativa%20-%20Integrida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dministrador\Dropbox\FUGA\Oficina%20Asesora%20de%20Planeacion\MIPG\MIPG\1.%20Diagn&#243;sticos\Autodiagnosticos%20Grafica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dministrador\Dropbox\FUGA\Oficina%20Asesora%20de%20Planeacion\MIPG\MIPG\1.%20Diagn&#243;sticos\Planeacion%20-%20%20Gestion%20Presupuestal%20Jun%2018%202018.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dministrador\Dropbox\FUGA\Oficina%20Asesora%20de%20Planeacion\MIPG\MIPG\1.%20Diagn&#243;sticos\Planeacion%20-%20direccionplaneacion%2005.07vfina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dministrador\Dropbox\FUGA\Oficina%20Asesora%20de%20Planeacion\MIPG\MIPG\1.%20Diagn&#243;sticos\Planeacion%20-%20Copia%20de%205-2-transparenciaaccesoinformacion%20FINAL%201007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[furag.xlsx]Hoja3!Tabla dinámica1</c:name>
    <c:fmtId val="5"/>
  </c:pivotSource>
  <c:chart>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en-US" sz="2000" cap="none" dirty="0"/>
              <a:t>Auto </a:t>
            </a:r>
            <a:r>
              <a:rPr lang="en-US" sz="2000" cap="none" dirty="0" err="1"/>
              <a:t>diagnósticos</a:t>
            </a:r>
            <a:r>
              <a:rPr lang="en-US" sz="2000" cap="none" dirty="0"/>
              <a:t> (15) x </a:t>
            </a:r>
            <a:r>
              <a:rPr lang="en-US" sz="2000" cap="none" dirty="0" err="1"/>
              <a:t>dependencias</a:t>
            </a:r>
            <a:endParaRPr lang="en-US" sz="2000" cap="none" dirty="0"/>
          </a:p>
        </c:rich>
      </c:tx>
      <c:overlay val="0"/>
      <c:spPr>
        <a:noFill/>
        <a:ln>
          <a:noFill/>
        </a:ln>
        <a:effectLst/>
      </c:spPr>
      <c:txPr>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es-CO"/>
        </a:p>
      </c:txPr>
    </c:title>
    <c:autoTitleDeleted val="0"/>
    <c:pivotFmts>
      <c:pivotFmt>
        <c:idx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marker>
          <c:symbol val="circle"/>
          <c:size val="6"/>
        </c:marker>
        <c:dLbl>
          <c:idx val="0"/>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es-CO"/>
            </a:p>
          </c:txPr>
          <c:dLblPos val="inEnd"/>
          <c:showLegendKey val="0"/>
          <c:showVal val="1"/>
          <c:showCatName val="1"/>
          <c:showSerName val="0"/>
          <c:showPercent val="1"/>
          <c:showBubbleSize val="0"/>
          <c:extLst>
            <c:ext xmlns:c15="http://schemas.microsoft.com/office/drawing/2012/chart" uri="{CE6537A1-D6FC-4f65-9D91-7224C49458BB}"/>
          </c:extLst>
        </c:dLbl>
      </c:pivotFmt>
      <c:pivotFmt>
        <c:idx val="1"/>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dLbl>
          <c:idx val="0"/>
          <c:tx>
            <c:rich>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fld id="{C92B8C06-DC3A-4D01-88BE-4130937153C6}" type="CATEGORYNAME">
                  <a:rPr lang="en-US"/>
                  <a:pPr>
                    <a:defRPr sz="1000" b="0" i="0" u="none" strike="noStrike" kern="1200" baseline="0">
                      <a:solidFill>
                        <a:schemeClr val="accent1"/>
                      </a:solidFill>
                      <a:effectLst/>
                      <a:latin typeface="+mn-lt"/>
                      <a:ea typeface="+mn-ea"/>
                      <a:cs typeface="+mn-cs"/>
                    </a:defRPr>
                  </a:pPr>
                  <a:t>[NOMBRE DE CATEGORÍA]</a:t>
                </a:fld>
                <a:r>
                  <a:rPr lang="en-US" baseline="0"/>
                  <a:t>; (</a:t>
                </a:r>
                <a:fld id="{E4762A16-879D-4476-87E4-BC932B6B4585}" type="VALUE">
                  <a:rPr lang="en-US" baseline="0"/>
                  <a:pPr>
                    <a:defRPr sz="1000" b="0" i="0" u="none" strike="noStrike" kern="1200" baseline="0">
                      <a:solidFill>
                        <a:schemeClr val="accent1"/>
                      </a:solidFill>
                      <a:effectLst/>
                      <a:latin typeface="+mn-lt"/>
                      <a:ea typeface="+mn-ea"/>
                      <a:cs typeface="+mn-cs"/>
                    </a:defRPr>
                  </a:pPr>
                  <a:t>[VALOR]</a:t>
                </a:fld>
                <a:r>
                  <a:rPr lang="en-US" baseline="0"/>
                  <a:t>); </a:t>
                </a:r>
                <a:fld id="{165A5771-089C-472E-A8EE-92287409A7F3}" type="PERCENTAGE">
                  <a:rPr lang="en-US" baseline="0"/>
                  <a:pPr>
                    <a:defRPr sz="1000" b="0" i="0" u="none" strike="noStrike" kern="1200" baseline="0">
                      <a:solidFill>
                        <a:schemeClr val="accent1"/>
                      </a:solidFill>
                      <a:effectLst/>
                      <a:latin typeface="+mn-lt"/>
                      <a:ea typeface="+mn-ea"/>
                      <a:cs typeface="+mn-cs"/>
                    </a:defRPr>
                  </a:pPr>
                  <a:t>[PORCENTAJE]</a:t>
                </a:fld>
                <a:endParaRPr lang="en-US" baseline="0"/>
              </a:p>
            </c:rich>
          </c:tx>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es-CO"/>
            </a:p>
          </c:txPr>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pivotFmt>
      <c:pivotFmt>
        <c:idx val="2"/>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dLbl>
          <c:idx val="0"/>
          <c:tx>
            <c:rich>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fld id="{DBCD5984-DAF5-4EBD-AD21-FD21A0B5EB47}" type="CATEGORYNAME">
                  <a:rPr lang="en-US"/>
                  <a:pPr>
                    <a:defRPr sz="1000" b="0" i="0" u="none" strike="noStrike" kern="1200" baseline="0">
                      <a:solidFill>
                        <a:schemeClr val="accent1"/>
                      </a:solidFill>
                      <a:effectLst/>
                      <a:latin typeface="+mn-lt"/>
                      <a:ea typeface="+mn-ea"/>
                      <a:cs typeface="+mn-cs"/>
                    </a:defRPr>
                  </a:pPr>
                  <a:t>[NOMBRE DE CATEGORÍA]</a:t>
                </a:fld>
                <a:r>
                  <a:rPr lang="en-US" baseline="0"/>
                  <a:t>; (</a:t>
                </a:r>
                <a:fld id="{17DDAF42-55B2-4E96-BB02-C6F12C527B98}" type="VALUE">
                  <a:rPr lang="en-US" baseline="0"/>
                  <a:pPr>
                    <a:defRPr sz="1000" b="0" i="0" u="none" strike="noStrike" kern="1200" baseline="0">
                      <a:solidFill>
                        <a:schemeClr val="accent1"/>
                      </a:solidFill>
                      <a:effectLst/>
                      <a:latin typeface="+mn-lt"/>
                      <a:ea typeface="+mn-ea"/>
                      <a:cs typeface="+mn-cs"/>
                    </a:defRPr>
                  </a:pPr>
                  <a:t>[VALOR]</a:t>
                </a:fld>
                <a:r>
                  <a:rPr lang="en-US" baseline="0"/>
                  <a:t>); </a:t>
                </a:r>
                <a:fld id="{D8B06BF0-6D02-4413-9D5A-002C9E49030A}" type="PERCENTAGE">
                  <a:rPr lang="en-US" baseline="0"/>
                  <a:pPr>
                    <a:defRPr sz="1000" b="0" i="0" u="none" strike="noStrike" kern="1200" baseline="0">
                      <a:solidFill>
                        <a:schemeClr val="accent1"/>
                      </a:solidFill>
                      <a:effectLst/>
                      <a:latin typeface="+mn-lt"/>
                      <a:ea typeface="+mn-ea"/>
                      <a:cs typeface="+mn-cs"/>
                    </a:defRPr>
                  </a:pPr>
                  <a:t>[PORCENTAJE]</a:t>
                </a:fld>
                <a:endParaRPr lang="en-US" baseline="0"/>
              </a:p>
            </c:rich>
          </c:tx>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es-CO"/>
            </a:p>
          </c:txPr>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pivotFmt>
      <c:pivotFmt>
        <c:idx val="3"/>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Lbl>
          <c:idx val="0"/>
          <c:tx>
            <c:rich>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fld id="{FF5B33A2-21FF-4915-8EE2-B05E5ED96D12}" type="CATEGORYNAME">
                  <a:rPr lang="en-US"/>
                  <a:pPr>
                    <a:defRPr sz="1000" b="0" i="0" u="none" strike="noStrike" kern="1200" baseline="0">
                      <a:solidFill>
                        <a:schemeClr val="accent1"/>
                      </a:solidFill>
                      <a:effectLst/>
                      <a:latin typeface="+mn-lt"/>
                      <a:ea typeface="+mn-ea"/>
                      <a:cs typeface="+mn-cs"/>
                    </a:defRPr>
                  </a:pPr>
                  <a:t>[NOMBRE DE CATEGORÍA]</a:t>
                </a:fld>
                <a:r>
                  <a:rPr lang="en-US" baseline="0"/>
                  <a:t>;( </a:t>
                </a:r>
                <a:fld id="{1F60C6BD-EA61-4C94-8217-EF2696E04796}" type="VALUE">
                  <a:rPr lang="en-US" baseline="0"/>
                  <a:pPr>
                    <a:defRPr sz="1000" b="0" i="0" u="none" strike="noStrike" kern="1200" baseline="0">
                      <a:solidFill>
                        <a:schemeClr val="accent1"/>
                      </a:solidFill>
                      <a:effectLst/>
                      <a:latin typeface="+mn-lt"/>
                      <a:ea typeface="+mn-ea"/>
                      <a:cs typeface="+mn-cs"/>
                    </a:defRPr>
                  </a:pPr>
                  <a:t>[VALOR]</a:t>
                </a:fld>
                <a:r>
                  <a:rPr lang="en-US" baseline="0"/>
                  <a:t>); </a:t>
                </a:r>
                <a:fld id="{717EF269-B033-460B-86FA-EB550CD18680}" type="PERCENTAGE">
                  <a:rPr lang="en-US" baseline="0"/>
                  <a:pPr>
                    <a:defRPr sz="1000" b="0" i="0" u="none" strike="noStrike" kern="1200" baseline="0">
                      <a:solidFill>
                        <a:schemeClr val="accent1"/>
                      </a:solidFill>
                      <a:effectLst/>
                      <a:latin typeface="+mn-lt"/>
                      <a:ea typeface="+mn-ea"/>
                      <a:cs typeface="+mn-cs"/>
                    </a:defRPr>
                  </a:pPr>
                  <a:t>[PORCENTAJE]</a:t>
                </a:fld>
                <a:endParaRPr lang="en-US" baseline="0"/>
              </a:p>
            </c:rich>
          </c:tx>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es-CO"/>
            </a:p>
          </c:txPr>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pivotFmt>
      <c:pivotFmt>
        <c:idx val="4"/>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marker>
          <c:symbol val="none"/>
        </c:marker>
        <c:dLbl>
          <c:idx val="0"/>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es-CO"/>
            </a:p>
          </c:txPr>
          <c:dLblPos val="inEnd"/>
          <c:showLegendKey val="0"/>
          <c:showVal val="1"/>
          <c:showCatName val="1"/>
          <c:showSerName val="0"/>
          <c:showPercent val="1"/>
          <c:showBubbleSize val="0"/>
          <c:extLst>
            <c:ext xmlns:c15="http://schemas.microsoft.com/office/drawing/2012/chart" uri="{CE6537A1-D6FC-4f65-9D91-7224C49458BB}"/>
          </c:extLst>
        </c:dLbl>
      </c:pivotFmt>
      <c:pivotFmt>
        <c:idx val="5"/>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Lbl>
          <c:idx val="0"/>
          <c:tx>
            <c:rich>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fld id="{FF5B33A2-21FF-4915-8EE2-B05E5ED96D12}" type="CATEGORYNAME">
                  <a:rPr lang="en-US"/>
                  <a:pPr>
                    <a:defRPr sz="1000" b="0" i="0" u="none" strike="noStrike" kern="1200" baseline="0">
                      <a:solidFill>
                        <a:schemeClr val="accent1"/>
                      </a:solidFill>
                      <a:effectLst/>
                      <a:latin typeface="+mn-lt"/>
                      <a:ea typeface="+mn-ea"/>
                      <a:cs typeface="+mn-cs"/>
                    </a:defRPr>
                  </a:pPr>
                  <a:t>[NOMBRE DE CATEGORÍA]</a:t>
                </a:fld>
                <a:r>
                  <a:rPr lang="en-US" baseline="0"/>
                  <a:t>;( </a:t>
                </a:r>
                <a:fld id="{1F60C6BD-EA61-4C94-8217-EF2696E04796}" type="VALUE">
                  <a:rPr lang="en-US" baseline="0"/>
                  <a:pPr>
                    <a:defRPr sz="1000" b="0" i="0" u="none" strike="noStrike" kern="1200" baseline="0">
                      <a:solidFill>
                        <a:schemeClr val="accent1"/>
                      </a:solidFill>
                      <a:effectLst/>
                      <a:latin typeface="+mn-lt"/>
                      <a:ea typeface="+mn-ea"/>
                      <a:cs typeface="+mn-cs"/>
                    </a:defRPr>
                  </a:pPr>
                  <a:t>[VALOR]</a:t>
                </a:fld>
                <a:r>
                  <a:rPr lang="en-US" baseline="0"/>
                  <a:t>); </a:t>
                </a:r>
                <a:fld id="{717EF269-B033-460B-86FA-EB550CD18680}" type="PERCENTAGE">
                  <a:rPr lang="en-US" baseline="0"/>
                  <a:pPr>
                    <a:defRPr sz="1000" b="0" i="0" u="none" strike="noStrike" kern="1200" baseline="0">
                      <a:solidFill>
                        <a:schemeClr val="accent1"/>
                      </a:solidFill>
                      <a:effectLst/>
                      <a:latin typeface="+mn-lt"/>
                      <a:ea typeface="+mn-ea"/>
                      <a:cs typeface="+mn-cs"/>
                    </a:defRPr>
                  </a:pPr>
                  <a:t>[PORCENTAJE]</a:t>
                </a:fld>
                <a:endParaRPr lang="en-US" baseline="0"/>
              </a:p>
            </c:rich>
          </c:tx>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es-CO"/>
            </a:p>
          </c:txPr>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pivotFmt>
      <c:pivotFmt>
        <c:idx val="6"/>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Lbl>
          <c:idx val="0"/>
          <c:tx>
            <c:rich>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fld id="{C92B8C06-DC3A-4D01-88BE-4130937153C6}" type="CATEGORYNAME">
                  <a:rPr lang="en-US"/>
                  <a:pPr>
                    <a:defRPr sz="1000" b="0" i="0" u="none" strike="noStrike" kern="1200" baseline="0">
                      <a:solidFill>
                        <a:schemeClr val="accent1"/>
                      </a:solidFill>
                      <a:effectLst/>
                      <a:latin typeface="+mn-lt"/>
                      <a:ea typeface="+mn-ea"/>
                      <a:cs typeface="+mn-cs"/>
                    </a:defRPr>
                  </a:pPr>
                  <a:t>[NOMBRE DE CATEGORÍA]</a:t>
                </a:fld>
                <a:r>
                  <a:rPr lang="en-US" baseline="0"/>
                  <a:t>; (</a:t>
                </a:r>
                <a:fld id="{E4762A16-879D-4476-87E4-BC932B6B4585}" type="VALUE">
                  <a:rPr lang="en-US" baseline="0"/>
                  <a:pPr>
                    <a:defRPr sz="1000" b="0" i="0" u="none" strike="noStrike" kern="1200" baseline="0">
                      <a:solidFill>
                        <a:schemeClr val="accent1"/>
                      </a:solidFill>
                      <a:effectLst/>
                      <a:latin typeface="+mn-lt"/>
                      <a:ea typeface="+mn-ea"/>
                      <a:cs typeface="+mn-cs"/>
                    </a:defRPr>
                  </a:pPr>
                  <a:t>[VALOR]</a:t>
                </a:fld>
                <a:r>
                  <a:rPr lang="en-US" baseline="0"/>
                  <a:t>); </a:t>
                </a:r>
                <a:fld id="{165A5771-089C-472E-A8EE-92287409A7F3}" type="PERCENTAGE">
                  <a:rPr lang="en-US" baseline="0"/>
                  <a:pPr>
                    <a:defRPr sz="1000" b="0" i="0" u="none" strike="noStrike" kern="1200" baseline="0">
                      <a:solidFill>
                        <a:schemeClr val="accent1"/>
                      </a:solidFill>
                      <a:effectLst/>
                      <a:latin typeface="+mn-lt"/>
                      <a:ea typeface="+mn-ea"/>
                      <a:cs typeface="+mn-cs"/>
                    </a:defRPr>
                  </a:pPr>
                  <a:t>[PORCENTAJE]</a:t>
                </a:fld>
                <a:endParaRPr lang="en-US" baseline="0"/>
              </a:p>
            </c:rich>
          </c:tx>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es-CO"/>
            </a:p>
          </c:txPr>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pivotFmt>
      <c:pivotFmt>
        <c:idx val="7"/>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Lbl>
          <c:idx val="0"/>
          <c:tx>
            <c:rich>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fld id="{DBCD5984-DAF5-4EBD-AD21-FD21A0B5EB47}" type="CATEGORYNAME">
                  <a:rPr lang="en-US"/>
                  <a:pPr>
                    <a:defRPr sz="1000" b="0" i="0" u="none" strike="noStrike" kern="1200" baseline="0">
                      <a:solidFill>
                        <a:schemeClr val="accent1"/>
                      </a:solidFill>
                      <a:effectLst/>
                      <a:latin typeface="+mn-lt"/>
                      <a:ea typeface="+mn-ea"/>
                      <a:cs typeface="+mn-cs"/>
                    </a:defRPr>
                  </a:pPr>
                  <a:t>[NOMBRE DE CATEGORÍA]</a:t>
                </a:fld>
                <a:r>
                  <a:rPr lang="en-US" baseline="0"/>
                  <a:t>; (</a:t>
                </a:r>
                <a:fld id="{17DDAF42-55B2-4E96-BB02-C6F12C527B98}" type="VALUE">
                  <a:rPr lang="en-US" baseline="0"/>
                  <a:pPr>
                    <a:defRPr sz="1000" b="0" i="0" u="none" strike="noStrike" kern="1200" baseline="0">
                      <a:solidFill>
                        <a:schemeClr val="accent1"/>
                      </a:solidFill>
                      <a:effectLst/>
                      <a:latin typeface="+mn-lt"/>
                      <a:ea typeface="+mn-ea"/>
                      <a:cs typeface="+mn-cs"/>
                    </a:defRPr>
                  </a:pPr>
                  <a:t>[VALOR]</a:t>
                </a:fld>
                <a:r>
                  <a:rPr lang="en-US" baseline="0"/>
                  <a:t>); </a:t>
                </a:r>
                <a:fld id="{D8B06BF0-6D02-4413-9D5A-002C9E49030A}" type="PERCENTAGE">
                  <a:rPr lang="en-US" baseline="0"/>
                  <a:pPr>
                    <a:defRPr sz="1000" b="0" i="0" u="none" strike="noStrike" kern="1200" baseline="0">
                      <a:solidFill>
                        <a:schemeClr val="accent1"/>
                      </a:solidFill>
                      <a:effectLst/>
                      <a:latin typeface="+mn-lt"/>
                      <a:ea typeface="+mn-ea"/>
                      <a:cs typeface="+mn-cs"/>
                    </a:defRPr>
                  </a:pPr>
                  <a:t>[PORCENTAJE]</a:t>
                </a:fld>
                <a:endParaRPr lang="en-US" baseline="0"/>
              </a:p>
            </c:rich>
          </c:tx>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es-CO"/>
            </a:p>
          </c:txPr>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pivotFmt>
      <c:pivotFmt>
        <c:idx val="8"/>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marker>
          <c:symbol val="none"/>
        </c:marker>
        <c:dLbl>
          <c:idx val="0"/>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es-CO"/>
            </a:p>
          </c:txPr>
          <c:dLblPos val="inEnd"/>
          <c:showLegendKey val="0"/>
          <c:showVal val="1"/>
          <c:showCatName val="1"/>
          <c:showSerName val="0"/>
          <c:showPercent val="1"/>
          <c:showBubbleSize val="0"/>
          <c:extLst>
            <c:ext xmlns:c15="http://schemas.microsoft.com/office/drawing/2012/chart" uri="{CE6537A1-D6FC-4f65-9D91-7224C49458BB}"/>
          </c:extLst>
        </c:dLbl>
      </c:pivotFmt>
      <c:pivotFmt>
        <c:idx val="9"/>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Lbl>
          <c:idx val="0"/>
          <c:tx>
            <c:rich>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fld id="{FF5B33A2-21FF-4915-8EE2-B05E5ED96D12}" type="CATEGORYNAME">
                  <a:rPr lang="en-US"/>
                  <a:pPr>
                    <a:defRPr sz="1000" b="0" i="0" u="none" strike="noStrike" kern="1200" baseline="0">
                      <a:solidFill>
                        <a:schemeClr val="accent1"/>
                      </a:solidFill>
                      <a:effectLst/>
                      <a:latin typeface="+mn-lt"/>
                      <a:ea typeface="+mn-ea"/>
                      <a:cs typeface="+mn-cs"/>
                    </a:defRPr>
                  </a:pPr>
                  <a:t>[NOMBRE DE CATEGORÍA]</a:t>
                </a:fld>
                <a:r>
                  <a:rPr lang="en-US" baseline="0"/>
                  <a:t>;( </a:t>
                </a:r>
                <a:fld id="{1F60C6BD-EA61-4C94-8217-EF2696E04796}" type="VALUE">
                  <a:rPr lang="en-US" baseline="0"/>
                  <a:pPr>
                    <a:defRPr sz="1000" b="0" i="0" u="none" strike="noStrike" kern="1200" baseline="0">
                      <a:solidFill>
                        <a:schemeClr val="accent1"/>
                      </a:solidFill>
                      <a:effectLst/>
                      <a:latin typeface="+mn-lt"/>
                      <a:ea typeface="+mn-ea"/>
                      <a:cs typeface="+mn-cs"/>
                    </a:defRPr>
                  </a:pPr>
                  <a:t>[VALOR]</a:t>
                </a:fld>
                <a:r>
                  <a:rPr lang="en-US" baseline="0"/>
                  <a:t>); </a:t>
                </a:r>
                <a:fld id="{717EF269-B033-460B-86FA-EB550CD18680}" type="PERCENTAGE">
                  <a:rPr lang="en-US" baseline="0"/>
                  <a:pPr>
                    <a:defRPr sz="1000" b="0" i="0" u="none" strike="noStrike" kern="1200" baseline="0">
                      <a:solidFill>
                        <a:schemeClr val="accent1"/>
                      </a:solidFill>
                      <a:effectLst/>
                      <a:latin typeface="+mn-lt"/>
                      <a:ea typeface="+mn-ea"/>
                      <a:cs typeface="+mn-cs"/>
                    </a:defRPr>
                  </a:pPr>
                  <a:t>[PORCENTAJE]</a:t>
                </a:fld>
                <a:endParaRPr lang="en-US" baseline="0"/>
              </a:p>
            </c:rich>
          </c:tx>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es-CO"/>
            </a:p>
          </c:txPr>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pivotFmt>
      <c:pivotFmt>
        <c:idx val="1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Lbl>
          <c:idx val="0"/>
          <c:tx>
            <c:rich>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fld id="{C92B8C06-DC3A-4D01-88BE-4130937153C6}" type="CATEGORYNAME">
                  <a:rPr lang="en-US"/>
                  <a:pPr>
                    <a:defRPr sz="1000" b="0" i="0" u="none" strike="noStrike" kern="1200" baseline="0">
                      <a:solidFill>
                        <a:schemeClr val="accent1"/>
                      </a:solidFill>
                      <a:effectLst/>
                      <a:latin typeface="+mn-lt"/>
                      <a:ea typeface="+mn-ea"/>
                      <a:cs typeface="+mn-cs"/>
                    </a:defRPr>
                  </a:pPr>
                  <a:t>[NOMBRE DE CATEGORÍA]</a:t>
                </a:fld>
                <a:r>
                  <a:rPr lang="en-US" baseline="0"/>
                  <a:t>; (</a:t>
                </a:r>
                <a:fld id="{E4762A16-879D-4476-87E4-BC932B6B4585}" type="VALUE">
                  <a:rPr lang="en-US" baseline="0"/>
                  <a:pPr>
                    <a:defRPr sz="1000" b="0" i="0" u="none" strike="noStrike" kern="1200" baseline="0">
                      <a:solidFill>
                        <a:schemeClr val="accent1"/>
                      </a:solidFill>
                      <a:effectLst/>
                      <a:latin typeface="+mn-lt"/>
                      <a:ea typeface="+mn-ea"/>
                      <a:cs typeface="+mn-cs"/>
                    </a:defRPr>
                  </a:pPr>
                  <a:t>[VALOR]</a:t>
                </a:fld>
                <a:r>
                  <a:rPr lang="en-US" baseline="0"/>
                  <a:t>); </a:t>
                </a:r>
                <a:fld id="{165A5771-089C-472E-A8EE-92287409A7F3}" type="PERCENTAGE">
                  <a:rPr lang="en-US" baseline="0"/>
                  <a:pPr>
                    <a:defRPr sz="1000" b="0" i="0" u="none" strike="noStrike" kern="1200" baseline="0">
                      <a:solidFill>
                        <a:schemeClr val="accent1"/>
                      </a:solidFill>
                      <a:effectLst/>
                      <a:latin typeface="+mn-lt"/>
                      <a:ea typeface="+mn-ea"/>
                      <a:cs typeface="+mn-cs"/>
                    </a:defRPr>
                  </a:pPr>
                  <a:t>[PORCENTAJE]</a:t>
                </a:fld>
                <a:endParaRPr lang="en-US" baseline="0"/>
              </a:p>
            </c:rich>
          </c:tx>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es-CO"/>
            </a:p>
          </c:txPr>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pivotFmt>
      <c:pivotFmt>
        <c:idx val="11"/>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Lbl>
          <c:idx val="0"/>
          <c:tx>
            <c:rich>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fld id="{DBCD5984-DAF5-4EBD-AD21-FD21A0B5EB47}" type="CATEGORYNAME">
                  <a:rPr lang="en-US"/>
                  <a:pPr>
                    <a:defRPr sz="1000" b="0" i="0" u="none" strike="noStrike" kern="1200" baseline="0">
                      <a:solidFill>
                        <a:schemeClr val="accent1"/>
                      </a:solidFill>
                      <a:effectLst/>
                      <a:latin typeface="+mn-lt"/>
                      <a:ea typeface="+mn-ea"/>
                      <a:cs typeface="+mn-cs"/>
                    </a:defRPr>
                  </a:pPr>
                  <a:t>[NOMBRE DE CATEGORÍA]</a:t>
                </a:fld>
                <a:r>
                  <a:rPr lang="en-US" baseline="0"/>
                  <a:t>; (</a:t>
                </a:r>
                <a:fld id="{17DDAF42-55B2-4E96-BB02-C6F12C527B98}" type="VALUE">
                  <a:rPr lang="en-US" baseline="0"/>
                  <a:pPr>
                    <a:defRPr sz="1000" b="0" i="0" u="none" strike="noStrike" kern="1200" baseline="0">
                      <a:solidFill>
                        <a:schemeClr val="accent1"/>
                      </a:solidFill>
                      <a:effectLst/>
                      <a:latin typeface="+mn-lt"/>
                      <a:ea typeface="+mn-ea"/>
                      <a:cs typeface="+mn-cs"/>
                    </a:defRPr>
                  </a:pPr>
                  <a:t>[VALOR]</a:t>
                </a:fld>
                <a:r>
                  <a:rPr lang="en-US" baseline="0"/>
                  <a:t>); </a:t>
                </a:r>
                <a:fld id="{D8B06BF0-6D02-4413-9D5A-002C9E49030A}" type="PERCENTAGE">
                  <a:rPr lang="en-US" baseline="0"/>
                  <a:pPr>
                    <a:defRPr sz="1000" b="0" i="0" u="none" strike="noStrike" kern="1200" baseline="0">
                      <a:solidFill>
                        <a:schemeClr val="accent1"/>
                      </a:solidFill>
                      <a:effectLst/>
                      <a:latin typeface="+mn-lt"/>
                      <a:ea typeface="+mn-ea"/>
                      <a:cs typeface="+mn-cs"/>
                    </a:defRPr>
                  </a:pPr>
                  <a:t>[PORCENTAJE]</a:t>
                </a:fld>
                <a:endParaRPr lang="en-US" baseline="0"/>
              </a:p>
            </c:rich>
          </c:tx>
          <c:spPr>
            <a:solidFill>
              <a:sysClr val="window" lastClr="FFFFFF">
                <a:alpha val="90000"/>
              </a:sys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es-CO"/>
            </a:p>
          </c:txPr>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pivotFmt>
    </c:pivotFmts>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0813473443252437"/>
          <c:w val="0.91820165107428353"/>
          <c:h val="0.79186526556747561"/>
        </c:manualLayout>
      </c:layout>
      <c:pie3DChart>
        <c:varyColors val="1"/>
        <c:ser>
          <c:idx val="0"/>
          <c:order val="0"/>
          <c:tx>
            <c:strRef>
              <c:f>Hoja3!$B$3</c:f>
              <c:strCache>
                <c:ptCount val="1"/>
                <c:pt idx="0">
                  <c:v>Total</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981F-4565-8726-7DE091276AEE}"/>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981F-4565-8726-7DE091276AEE}"/>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981F-4565-8726-7DE091276AEE}"/>
              </c:ext>
            </c:extLst>
          </c:dPt>
          <c:dLbls>
            <c:dLbl>
              <c:idx val="0"/>
              <c:tx>
                <c:rich>
                  <a:bodyPr rot="0" spcFirstLastPara="1" vertOverflow="clip" horzOverflow="clip" vert="horz" wrap="square" lIns="38100" tIns="19050" rIns="38100" bIns="19050" anchor="ctr" anchorCtr="1">
                    <a:spAutoFit/>
                  </a:bodyPr>
                  <a:lstStyle/>
                  <a:p>
                    <a:pPr>
                      <a:defRPr sz="1200" b="0" i="0" u="none" strike="noStrike" kern="1200" baseline="0">
                        <a:solidFill>
                          <a:schemeClr val="accent1"/>
                        </a:solidFill>
                        <a:effectLst/>
                        <a:latin typeface="+mn-lt"/>
                        <a:ea typeface="+mn-ea"/>
                        <a:cs typeface="+mn-cs"/>
                      </a:defRPr>
                    </a:pPr>
                    <a:fld id="{FF5B33A2-21FF-4915-8EE2-B05E5ED96D12}" type="CATEGORYNAME">
                      <a:rPr lang="es-CO" sz="1200"/>
                      <a:pPr>
                        <a:defRPr sz="1200"/>
                      </a:pPr>
                      <a:t>[NOMBRE DE CATEGORÍA]</a:t>
                    </a:fld>
                    <a:r>
                      <a:rPr lang="es-CO" sz="1200"/>
                      <a:t>;( </a:t>
                    </a:r>
                    <a:fld id="{1F60C6BD-EA61-4C94-8217-EF2696E04796}" type="VALUE">
                      <a:rPr lang="es-CO" sz="1200"/>
                      <a:pPr>
                        <a:defRPr sz="1200"/>
                      </a:pPr>
                      <a:t>[VALOR]</a:t>
                    </a:fld>
                    <a:r>
                      <a:rPr lang="es-CO" sz="1200"/>
                      <a:t>); </a:t>
                    </a:r>
                    <a:fld id="{717EF269-B033-460B-86FA-EB550CD18680}" type="PERCENTAGE">
                      <a:rPr lang="es-CO" sz="1200"/>
                      <a:pPr>
                        <a:defRPr sz="1200"/>
                      </a:pPr>
                      <a:t>[PORCENTAJE]</a:t>
                    </a:fld>
                    <a:endParaRPr lang="es-CO" sz="1200"/>
                  </a:p>
                </c:rich>
              </c:tx>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accent1"/>
                      </a:solidFill>
                      <a:effectLst/>
                      <a:latin typeface="+mn-lt"/>
                      <a:ea typeface="+mn-ea"/>
                      <a:cs typeface="+mn-cs"/>
                    </a:defRPr>
                  </a:pPr>
                  <a:endParaRPr lang="es-CO"/>
                </a:p>
              </c:txPr>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81F-4565-8726-7DE091276AEE}"/>
                </c:ext>
              </c:extLst>
            </c:dLbl>
            <c:dLbl>
              <c:idx val="1"/>
              <c:tx>
                <c:rich>
                  <a:bodyPr rot="0" spcFirstLastPara="1" vertOverflow="clip" horzOverflow="clip" vert="horz" wrap="square" lIns="38100" tIns="19050" rIns="38100" bIns="19050" anchor="ctr" anchorCtr="1">
                    <a:spAutoFit/>
                  </a:bodyPr>
                  <a:lstStyle/>
                  <a:p>
                    <a:pPr>
                      <a:defRPr sz="1200" b="0" i="0" u="none" strike="noStrike" kern="1200" baseline="0">
                        <a:solidFill>
                          <a:schemeClr val="accent1"/>
                        </a:solidFill>
                        <a:effectLst/>
                        <a:latin typeface="+mn-lt"/>
                        <a:ea typeface="+mn-ea"/>
                        <a:cs typeface="+mn-cs"/>
                      </a:defRPr>
                    </a:pPr>
                    <a:fld id="{C92B8C06-DC3A-4D01-88BE-4130937153C6}" type="CATEGORYNAME">
                      <a:rPr lang="es-CO" sz="1200"/>
                      <a:pPr>
                        <a:defRPr sz="1200">
                          <a:solidFill>
                            <a:schemeClr val="accent1"/>
                          </a:solidFill>
                        </a:defRPr>
                      </a:pPr>
                      <a:t>[NOMBRE DE CATEGORÍA]</a:t>
                    </a:fld>
                    <a:r>
                      <a:rPr lang="es-CO" sz="1200"/>
                      <a:t>; (</a:t>
                    </a:r>
                    <a:fld id="{E4762A16-879D-4476-87E4-BC932B6B4585}" type="VALUE">
                      <a:rPr lang="es-CO" sz="1200"/>
                      <a:pPr>
                        <a:defRPr sz="1200">
                          <a:solidFill>
                            <a:schemeClr val="accent1"/>
                          </a:solidFill>
                        </a:defRPr>
                      </a:pPr>
                      <a:t>[VALOR]</a:t>
                    </a:fld>
                    <a:r>
                      <a:rPr lang="es-CO" sz="1200"/>
                      <a:t>); </a:t>
                    </a:r>
                    <a:fld id="{165A5771-089C-472E-A8EE-92287409A7F3}" type="PERCENTAGE">
                      <a:rPr lang="es-CO" sz="1200"/>
                      <a:pPr>
                        <a:defRPr sz="1200">
                          <a:solidFill>
                            <a:schemeClr val="accent1"/>
                          </a:solidFill>
                        </a:defRPr>
                      </a:pPr>
                      <a:t>[PORCENTAJE]</a:t>
                    </a:fld>
                    <a:endParaRPr lang="es-CO" sz="1200"/>
                  </a:p>
                </c:rich>
              </c:tx>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accent1"/>
                      </a:solidFill>
                      <a:effectLst/>
                      <a:latin typeface="+mn-lt"/>
                      <a:ea typeface="+mn-ea"/>
                      <a:cs typeface="+mn-cs"/>
                    </a:defRPr>
                  </a:pPr>
                  <a:endParaRPr lang="es-CO"/>
                </a:p>
              </c:txPr>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81F-4565-8726-7DE091276AEE}"/>
                </c:ext>
              </c:extLst>
            </c:dLbl>
            <c:dLbl>
              <c:idx val="2"/>
              <c:tx>
                <c:rich>
                  <a:bodyPr rot="0" spcFirstLastPara="1" vertOverflow="clip" horzOverflow="clip" vert="horz" wrap="square" lIns="38100" tIns="19050" rIns="38100" bIns="19050" anchor="ctr" anchorCtr="1">
                    <a:spAutoFit/>
                  </a:bodyPr>
                  <a:lstStyle/>
                  <a:p>
                    <a:pPr>
                      <a:defRPr sz="1200" b="0" i="0" u="none" strike="noStrike" kern="1200" baseline="0">
                        <a:solidFill>
                          <a:schemeClr val="accent1"/>
                        </a:solidFill>
                        <a:effectLst/>
                        <a:latin typeface="+mn-lt"/>
                        <a:ea typeface="+mn-ea"/>
                        <a:cs typeface="+mn-cs"/>
                      </a:defRPr>
                    </a:pPr>
                    <a:fld id="{DBCD5984-DAF5-4EBD-AD21-FD21A0B5EB47}" type="CATEGORYNAME">
                      <a:rPr lang="es-CO" sz="1200"/>
                      <a:pPr>
                        <a:defRPr sz="1200">
                          <a:solidFill>
                            <a:schemeClr val="accent1"/>
                          </a:solidFill>
                        </a:defRPr>
                      </a:pPr>
                      <a:t>[NOMBRE DE CATEGORÍA]</a:t>
                    </a:fld>
                    <a:r>
                      <a:rPr lang="es-CO" sz="1200"/>
                      <a:t>; (</a:t>
                    </a:r>
                    <a:fld id="{17DDAF42-55B2-4E96-BB02-C6F12C527B98}" type="VALUE">
                      <a:rPr lang="es-CO" sz="1200"/>
                      <a:pPr>
                        <a:defRPr sz="1200">
                          <a:solidFill>
                            <a:schemeClr val="accent1"/>
                          </a:solidFill>
                        </a:defRPr>
                      </a:pPr>
                      <a:t>[VALOR]</a:t>
                    </a:fld>
                    <a:r>
                      <a:rPr lang="es-CO" sz="1200"/>
                      <a:t>); </a:t>
                    </a:r>
                    <a:fld id="{D8B06BF0-6D02-4413-9D5A-002C9E49030A}" type="PERCENTAGE">
                      <a:rPr lang="es-CO" sz="1200"/>
                      <a:pPr>
                        <a:defRPr sz="1200">
                          <a:solidFill>
                            <a:schemeClr val="accent1"/>
                          </a:solidFill>
                        </a:defRPr>
                      </a:pPr>
                      <a:t>[PORCENTAJE]</a:t>
                    </a:fld>
                    <a:endParaRPr lang="es-CO" sz="1200"/>
                  </a:p>
                </c:rich>
              </c:tx>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accent1"/>
                      </a:solidFill>
                      <a:effectLst/>
                      <a:latin typeface="+mn-lt"/>
                      <a:ea typeface="+mn-ea"/>
                      <a:cs typeface="+mn-cs"/>
                    </a:defRPr>
                  </a:pPr>
                  <a:endParaRPr lang="es-CO"/>
                </a:p>
              </c:txPr>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81F-4565-8726-7DE091276AEE}"/>
                </c:ext>
              </c:extLst>
            </c:dLbl>
            <c:spPr>
              <a:solidFill>
                <a:prstClr val="white">
                  <a:alpha val="90000"/>
                </a:prstClr>
              </a:solidFill>
              <a:ln w="12700" cap="flat" cmpd="sng" algn="ctr">
                <a:solidFill>
                  <a:srgbClr val="4F81BD"/>
                </a:solidFill>
                <a:round/>
              </a:ln>
              <a:effectLst>
                <a:outerShdw blurRad="50800" dist="38100" dir="2700000" algn="tl" rotWithShape="0">
                  <a:srgbClr val="4F81BD">
                    <a:lumMod val="75000"/>
                    <a:alpha val="40000"/>
                  </a:srgbClr>
                </a:outerShdw>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accent1"/>
                    </a:solidFill>
                    <a:effectLst/>
                    <a:latin typeface="+mn-lt"/>
                    <a:ea typeface="+mn-ea"/>
                    <a:cs typeface="+mn-cs"/>
                  </a:defRPr>
                </a:pPr>
                <a:endParaRPr lang="es-CO"/>
              </a:p>
            </c:txPr>
            <c:dLblPos val="inEnd"/>
            <c:showLegendKey val="0"/>
            <c:showVal val="1"/>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Hoja3!$A$4:$A$7</c:f>
              <c:strCache>
                <c:ptCount val="3"/>
                <c:pt idx="0">
                  <c:v>Oficina Asesora Planeación</c:v>
                </c:pt>
                <c:pt idx="1">
                  <c:v>Subdirección Gestión Corporativa</c:v>
                </c:pt>
                <c:pt idx="2">
                  <c:v>Oficina Asesora Jurídica</c:v>
                </c:pt>
              </c:strCache>
            </c:strRef>
          </c:cat>
          <c:val>
            <c:numRef>
              <c:f>Hoja3!$B$4:$B$7</c:f>
              <c:numCache>
                <c:formatCode>General</c:formatCode>
                <c:ptCount val="3"/>
                <c:pt idx="0">
                  <c:v>9</c:v>
                </c:pt>
                <c:pt idx="1">
                  <c:v>5</c:v>
                </c:pt>
                <c:pt idx="2">
                  <c:v>1</c:v>
                </c:pt>
              </c:numCache>
            </c:numRef>
          </c:val>
          <c:extLst>
            <c:ext xmlns:c16="http://schemas.microsoft.com/office/drawing/2014/chart" uri="{C3380CC4-5D6E-409C-BE32-E72D297353CC}">
              <c16:uniqueId val="{00000006-981F-4565-8726-7DE091276AEE}"/>
            </c:ext>
          </c:extLst>
        </c:ser>
        <c:dLbls>
          <c:dLblPos val="in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40488063963469E-2"/>
          <c:y val="3.6529666037268628E-2"/>
          <c:w val="0.91918152892341343"/>
          <c:h val="0.80193651682704947"/>
        </c:manualLayout>
      </c:layout>
      <c:barChart>
        <c:barDir val="col"/>
        <c:grouping val="clustered"/>
        <c:varyColors val="0"/>
        <c:ser>
          <c:idx val="0"/>
          <c:order val="0"/>
          <c:tx>
            <c:strRef>
              <c:f>Gráficas!$J$33</c:f>
              <c:strCache>
                <c:ptCount val="1"/>
                <c:pt idx="0">
                  <c:v>Niveles</c:v>
                </c:pt>
              </c:strCache>
            </c:strRef>
          </c:tx>
          <c:spPr>
            <a:gradFill>
              <a:gsLst>
                <a:gs pos="0">
                  <a:srgbClr val="009900"/>
                </a:gs>
                <a:gs pos="21000">
                  <a:srgbClr val="FFFF00"/>
                </a:gs>
                <a:gs pos="78000">
                  <a:srgbClr val="FF0000"/>
                </a:gs>
                <a:gs pos="33000">
                  <a:srgbClr val="FFFF00"/>
                </a:gs>
                <a:gs pos="56000">
                  <a:srgbClr val="FF6600"/>
                </a:gs>
                <a:gs pos="100000">
                  <a:srgbClr val="8E0000"/>
                </a:gs>
              </a:gsLst>
              <a:lin ang="5400000" scaled="0"/>
            </a:gradFill>
            <a:ln>
              <a:noFill/>
            </a:ln>
            <a:effectLst/>
          </c:spPr>
          <c:invertIfNegative val="0"/>
          <c:cat>
            <c:strRef>
              <c:f>Gráficas!$I$34:$I$39</c:f>
              <c:strCache>
                <c:ptCount val="6"/>
                <c:pt idx="0">
                  <c:v>Planeación </c:v>
                </c:pt>
                <c:pt idx="1">
                  <c:v>Publicación </c:v>
                </c:pt>
                <c:pt idx="2">
                  <c:v>Construcción mapa de riesgos de corrupción </c:v>
                </c:pt>
                <c:pt idx="3">
                  <c:v>Seguimiento al mapa de riesgos de corrupción </c:v>
                </c:pt>
                <c:pt idx="4">
                  <c:v>Integridad </c:v>
                </c:pt>
                <c:pt idx="5">
                  <c:v>Seguimiento al plan anticorrupción </c:v>
                </c:pt>
              </c:strCache>
            </c:strRef>
          </c:cat>
          <c:val>
            <c:numRef>
              <c:f>Gráficas!$J$34:$J$39</c:f>
              <c:numCache>
                <c:formatCode>General</c:formatCode>
                <c:ptCount val="6"/>
                <c:pt idx="0">
                  <c:v>100</c:v>
                </c:pt>
                <c:pt idx="1">
                  <c:v>100</c:v>
                </c:pt>
                <c:pt idx="2">
                  <c:v>100</c:v>
                </c:pt>
                <c:pt idx="3">
                  <c:v>100</c:v>
                </c:pt>
                <c:pt idx="4">
                  <c:v>100</c:v>
                </c:pt>
                <c:pt idx="5">
                  <c:v>100</c:v>
                </c:pt>
              </c:numCache>
            </c:numRef>
          </c:val>
          <c:extLst>
            <c:ext xmlns:c16="http://schemas.microsoft.com/office/drawing/2014/chart" uri="{C3380CC4-5D6E-409C-BE32-E72D297353CC}">
              <c16:uniqueId val="{00000000-776C-4E7C-8E3E-8D909F25EBAE}"/>
            </c:ext>
          </c:extLst>
        </c:ser>
        <c:dLbls>
          <c:showLegendKey val="0"/>
          <c:showVal val="0"/>
          <c:showCatName val="0"/>
          <c:showSerName val="0"/>
          <c:showPercent val="0"/>
          <c:showBubbleSize val="0"/>
        </c:dLbls>
        <c:gapWidth val="150"/>
        <c:axId val="284283440"/>
        <c:axId val="310483544"/>
      </c:barChart>
      <c:scatterChart>
        <c:scatterStyle val="lineMarker"/>
        <c:varyColors val="0"/>
        <c:ser>
          <c:idx val="1"/>
          <c:order val="1"/>
          <c:tx>
            <c:strRef>
              <c:f>Gráficas!$K$33</c:f>
              <c:strCache>
                <c:ptCount val="1"/>
                <c:pt idx="0">
                  <c:v>Calificación</c:v>
                </c:pt>
              </c:strCache>
            </c:strRef>
          </c:tx>
          <c:spPr>
            <a:ln w="25400" cap="rnd">
              <a:noFill/>
              <a:round/>
            </a:ln>
            <a:effectLst/>
          </c:spPr>
          <c:marker>
            <c:symbol val="dash"/>
            <c:size val="15"/>
            <c:spPr>
              <a:solidFill>
                <a:schemeClr val="tx1"/>
              </a:solidFill>
              <a:ln w="19050">
                <a:solidFill>
                  <a:schemeClr val="tx1"/>
                </a:solidFill>
              </a:ln>
              <a:effectLst/>
            </c:spPr>
          </c:marker>
          <c:dPt>
            <c:idx val="0"/>
            <c:marker>
              <c:spPr>
                <a:solidFill>
                  <a:schemeClr val="tx1"/>
                </a:solidFill>
                <a:ln w="19050">
                  <a:solidFill>
                    <a:schemeClr val="tx1"/>
                  </a:solidFill>
                  <a:prstDash val="solid"/>
                  <a:headEnd type="triangle"/>
                </a:ln>
                <a:effectLst/>
              </c:spPr>
            </c:marker>
            <c:bubble3D val="0"/>
            <c:spPr>
              <a:ln w="38100" cap="rnd">
                <a:solidFill>
                  <a:schemeClr val="tx1"/>
                </a:solidFill>
                <a:prstDash val="dash"/>
                <a:round/>
                <a:headEnd type="triangle"/>
              </a:ln>
              <a:effectLst/>
            </c:spPr>
            <c:extLst>
              <c:ext xmlns:c16="http://schemas.microsoft.com/office/drawing/2014/chart" uri="{C3380CC4-5D6E-409C-BE32-E72D297353CC}">
                <c16:uniqueId val="{00000002-776C-4E7C-8E3E-8D909F25EBAE}"/>
              </c:ext>
            </c:extLst>
          </c:dPt>
          <c:dPt>
            <c:idx val="1"/>
            <c:marker>
              <c:spPr>
                <a:solidFill>
                  <a:schemeClr val="tx1"/>
                </a:solidFill>
                <a:ln w="19050">
                  <a:solidFill>
                    <a:schemeClr val="tx1"/>
                  </a:solidFill>
                  <a:headEnd type="triangle"/>
                </a:ln>
                <a:effectLst/>
              </c:spPr>
            </c:marker>
            <c:bubble3D val="0"/>
            <c:extLst>
              <c:ext xmlns:c16="http://schemas.microsoft.com/office/drawing/2014/chart" uri="{C3380CC4-5D6E-409C-BE32-E72D297353CC}">
                <c16:uniqueId val="{00000004-776C-4E7C-8E3E-8D909F25EBAE}"/>
              </c:ext>
            </c:extLst>
          </c:dPt>
          <c:dPt>
            <c:idx val="2"/>
            <c:marker>
              <c:spPr>
                <a:solidFill>
                  <a:schemeClr val="tx1"/>
                </a:solidFill>
                <a:ln w="19050">
                  <a:solidFill>
                    <a:schemeClr val="tx1"/>
                  </a:solidFill>
                  <a:headEnd type="triangle"/>
                </a:ln>
                <a:effectLst/>
              </c:spPr>
            </c:marker>
            <c:bubble3D val="0"/>
            <c:extLst>
              <c:ext xmlns:c16="http://schemas.microsoft.com/office/drawing/2014/chart" uri="{C3380CC4-5D6E-409C-BE32-E72D297353CC}">
                <c16:uniqueId val="{00000005-776C-4E7C-8E3E-8D909F25EBAE}"/>
              </c:ext>
            </c:extLst>
          </c:dPt>
          <c:dPt>
            <c:idx val="3"/>
            <c:marker>
              <c:spPr>
                <a:solidFill>
                  <a:schemeClr val="tx1"/>
                </a:solidFill>
                <a:ln w="19050">
                  <a:solidFill>
                    <a:schemeClr val="tx1"/>
                  </a:solidFill>
                  <a:headEnd type="triangle"/>
                </a:ln>
                <a:effectLst/>
              </c:spPr>
            </c:marker>
            <c:bubble3D val="0"/>
            <c:extLst>
              <c:ext xmlns:c16="http://schemas.microsoft.com/office/drawing/2014/chart" uri="{C3380CC4-5D6E-409C-BE32-E72D297353CC}">
                <c16:uniqueId val="{00000006-776C-4E7C-8E3E-8D909F25EBAE}"/>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Gráficas!$I$34:$I$39</c:f>
              <c:strCache>
                <c:ptCount val="6"/>
                <c:pt idx="0">
                  <c:v>Planeación </c:v>
                </c:pt>
                <c:pt idx="1">
                  <c:v>Publicación </c:v>
                </c:pt>
                <c:pt idx="2">
                  <c:v>Construcción mapa de riesgos de corrupción </c:v>
                </c:pt>
                <c:pt idx="3">
                  <c:v>Seguimiento al mapa de riesgos de corrupción </c:v>
                </c:pt>
                <c:pt idx="4">
                  <c:v>Integridad </c:v>
                </c:pt>
                <c:pt idx="5">
                  <c:v>Seguimiento al plan anticorrupción </c:v>
                </c:pt>
              </c:strCache>
            </c:strRef>
          </c:xVal>
          <c:yVal>
            <c:numRef>
              <c:f>Gráficas!$K$34:$K$39</c:f>
              <c:numCache>
                <c:formatCode>0.0</c:formatCode>
                <c:ptCount val="6"/>
                <c:pt idx="0">
                  <c:v>100</c:v>
                </c:pt>
                <c:pt idx="1">
                  <c:v>100</c:v>
                </c:pt>
                <c:pt idx="2">
                  <c:v>40</c:v>
                </c:pt>
                <c:pt idx="3">
                  <c:v>60</c:v>
                </c:pt>
                <c:pt idx="4">
                  <c:v>100</c:v>
                </c:pt>
                <c:pt idx="5">
                  <c:v>53.333333333333336</c:v>
                </c:pt>
              </c:numCache>
            </c:numRef>
          </c:yVal>
          <c:smooth val="0"/>
          <c:extLst>
            <c:ext xmlns:c16="http://schemas.microsoft.com/office/drawing/2014/chart" uri="{C3380CC4-5D6E-409C-BE32-E72D297353CC}">
              <c16:uniqueId val="{00000007-776C-4E7C-8E3E-8D909F25EBAE}"/>
            </c:ext>
          </c:extLst>
        </c:ser>
        <c:dLbls>
          <c:showLegendKey val="0"/>
          <c:showVal val="0"/>
          <c:showCatName val="0"/>
          <c:showSerName val="0"/>
          <c:showPercent val="0"/>
          <c:showBubbleSize val="0"/>
        </c:dLbls>
        <c:axId val="284283440"/>
        <c:axId val="310483544"/>
      </c:scatterChart>
      <c:catAx>
        <c:axId val="28428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310483544"/>
        <c:crosses val="autoZero"/>
        <c:auto val="1"/>
        <c:lblAlgn val="ctr"/>
        <c:lblOffset val="100"/>
        <c:noMultiLvlLbl val="0"/>
      </c:catAx>
      <c:valAx>
        <c:axId val="310483544"/>
        <c:scaling>
          <c:orientation val="minMax"/>
          <c:max val="100"/>
        </c:scaling>
        <c:delete val="0"/>
        <c:axPos val="l"/>
        <c:majorGridlines>
          <c:spPr>
            <a:ln w="6350" cap="flat" cmpd="sng" algn="ctr">
              <a:solidFill>
                <a:schemeClr val="bg1">
                  <a:lumMod val="9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284283440"/>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40488063963469E-2"/>
          <c:y val="3.6529666037268628E-2"/>
          <c:w val="0.91918152892341343"/>
          <c:h val="0.80193651682704947"/>
        </c:manualLayout>
      </c:layout>
      <c:barChart>
        <c:barDir val="col"/>
        <c:grouping val="clustered"/>
        <c:varyColors val="0"/>
        <c:ser>
          <c:idx val="0"/>
          <c:order val="0"/>
          <c:tx>
            <c:strRef>
              <c:f>Gráficas!$J$31</c:f>
              <c:strCache>
                <c:ptCount val="1"/>
                <c:pt idx="0">
                  <c:v>Niveles</c:v>
                </c:pt>
              </c:strCache>
            </c:strRef>
          </c:tx>
          <c:spPr>
            <a:gradFill>
              <a:gsLst>
                <a:gs pos="0">
                  <a:srgbClr val="009900"/>
                </a:gs>
                <a:gs pos="21000">
                  <a:srgbClr val="FFFF00"/>
                </a:gs>
                <a:gs pos="79000">
                  <a:srgbClr val="EE0000"/>
                </a:gs>
                <a:gs pos="30000">
                  <a:srgbClr val="FFFF00"/>
                </a:gs>
                <a:gs pos="53000">
                  <a:srgbClr val="FF6600"/>
                </a:gs>
                <a:gs pos="100000">
                  <a:srgbClr val="8E0000"/>
                </a:gs>
              </a:gsLst>
              <a:lin ang="5400000" scaled="0"/>
            </a:gradFill>
            <a:ln>
              <a:noFill/>
            </a:ln>
            <a:effectLst/>
          </c:spPr>
          <c:invertIfNegative val="0"/>
          <c:cat>
            <c:strRef>
              <c:f>Gráficas!$I$32:$I$35</c:f>
              <c:strCache>
                <c:ptCount val="4"/>
                <c:pt idx="0">
                  <c:v>Diseño del proceso de evaluación </c:v>
                </c:pt>
                <c:pt idx="1">
                  <c:v>Calidad de la evaluación </c:v>
                </c:pt>
                <c:pt idx="2">
                  <c:v>Utilidad de la información</c:v>
                </c:pt>
                <c:pt idx="3">
                  <c:v>Efectividad de la evaluación </c:v>
                </c:pt>
              </c:strCache>
            </c:strRef>
          </c:cat>
          <c:val>
            <c:numRef>
              <c:f>Gráficas!$J$32:$J$35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0-776C-4E7C-8E3E-8D909F25EBAE}"/>
            </c:ext>
          </c:extLst>
        </c:ser>
        <c:dLbls>
          <c:showLegendKey val="0"/>
          <c:showVal val="0"/>
          <c:showCatName val="0"/>
          <c:showSerName val="0"/>
          <c:showPercent val="0"/>
          <c:showBubbleSize val="0"/>
        </c:dLbls>
        <c:gapWidth val="150"/>
        <c:axId val="310484328"/>
        <c:axId val="310484720"/>
      </c:barChart>
      <c:scatterChart>
        <c:scatterStyle val="lineMarker"/>
        <c:varyColors val="0"/>
        <c:ser>
          <c:idx val="1"/>
          <c:order val="1"/>
          <c:tx>
            <c:strRef>
              <c:f>Gráficas!$K$31</c:f>
              <c:strCache>
                <c:ptCount val="1"/>
                <c:pt idx="0">
                  <c:v>Calificación</c:v>
                </c:pt>
              </c:strCache>
            </c:strRef>
          </c:tx>
          <c:spPr>
            <a:ln w="25400" cap="rnd">
              <a:noFill/>
              <a:round/>
            </a:ln>
            <a:effectLst/>
          </c:spPr>
          <c:marker>
            <c:symbol val="circle"/>
            <c:size val="5"/>
            <c:spPr>
              <a:solidFill>
                <a:schemeClr val="accent2"/>
              </a:solidFill>
              <a:ln w="9525">
                <a:solidFill>
                  <a:schemeClr val="accent2"/>
                </a:solidFill>
              </a:ln>
              <a:effectLst/>
            </c:spPr>
          </c:marker>
          <c:dPt>
            <c:idx val="0"/>
            <c:marker>
              <c:symbol val="dash"/>
              <c:size val="13"/>
              <c:spPr>
                <a:solidFill>
                  <a:schemeClr val="tx1"/>
                </a:solidFill>
                <a:ln w="25400">
                  <a:solidFill>
                    <a:schemeClr val="tx1"/>
                  </a:solidFill>
                  <a:prstDash val="solid"/>
                  <a:headEnd type="triangle"/>
                </a:ln>
                <a:effectLst/>
              </c:spPr>
            </c:marker>
            <c:bubble3D val="0"/>
            <c:spPr>
              <a:ln w="38100" cap="rnd">
                <a:solidFill>
                  <a:schemeClr val="tx1"/>
                </a:solidFill>
                <a:prstDash val="dash"/>
                <a:round/>
                <a:headEnd type="triangle"/>
              </a:ln>
              <a:effectLst/>
            </c:spPr>
            <c:extLst>
              <c:ext xmlns:c16="http://schemas.microsoft.com/office/drawing/2014/chart" uri="{C3380CC4-5D6E-409C-BE32-E72D297353CC}">
                <c16:uniqueId val="{00000002-776C-4E7C-8E3E-8D909F25EBAE}"/>
              </c:ext>
            </c:extLst>
          </c:dPt>
          <c:dPt>
            <c:idx val="1"/>
            <c:marker>
              <c:symbol val="dash"/>
              <c:size val="13"/>
              <c:spPr>
                <a:solidFill>
                  <a:schemeClr val="tx1"/>
                </a:solidFill>
                <a:ln w="25400">
                  <a:solidFill>
                    <a:schemeClr val="tx1"/>
                  </a:solidFill>
                  <a:headEnd type="triangle"/>
                </a:ln>
                <a:effectLst/>
              </c:spPr>
            </c:marker>
            <c:bubble3D val="0"/>
            <c:extLst>
              <c:ext xmlns:c16="http://schemas.microsoft.com/office/drawing/2014/chart" uri="{C3380CC4-5D6E-409C-BE32-E72D297353CC}">
                <c16:uniqueId val="{00000004-776C-4E7C-8E3E-8D909F25EBAE}"/>
              </c:ext>
            </c:extLst>
          </c:dPt>
          <c:dPt>
            <c:idx val="2"/>
            <c:marker>
              <c:symbol val="dash"/>
              <c:size val="13"/>
              <c:spPr>
                <a:solidFill>
                  <a:schemeClr val="tx1"/>
                </a:solidFill>
                <a:ln w="25400">
                  <a:solidFill>
                    <a:schemeClr val="tx1"/>
                  </a:solidFill>
                  <a:headEnd type="triangle"/>
                </a:ln>
                <a:effectLst/>
              </c:spPr>
            </c:marker>
            <c:bubble3D val="0"/>
            <c:extLst>
              <c:ext xmlns:c16="http://schemas.microsoft.com/office/drawing/2014/chart" uri="{C3380CC4-5D6E-409C-BE32-E72D297353CC}">
                <c16:uniqueId val="{00000005-776C-4E7C-8E3E-8D909F25EBAE}"/>
              </c:ext>
            </c:extLst>
          </c:dPt>
          <c:dPt>
            <c:idx val="3"/>
            <c:marker>
              <c:symbol val="dash"/>
              <c:size val="13"/>
              <c:spPr>
                <a:solidFill>
                  <a:schemeClr val="tx1"/>
                </a:solidFill>
                <a:ln w="25400">
                  <a:solidFill>
                    <a:schemeClr val="tx1"/>
                  </a:solidFill>
                  <a:headEnd type="triangle"/>
                </a:ln>
                <a:effectLst/>
              </c:spPr>
            </c:marker>
            <c:bubble3D val="0"/>
            <c:extLst>
              <c:ext xmlns:c16="http://schemas.microsoft.com/office/drawing/2014/chart" uri="{C3380CC4-5D6E-409C-BE32-E72D297353CC}">
                <c16:uniqueId val="{00000006-776C-4E7C-8E3E-8D909F25EBAE}"/>
              </c:ext>
            </c:extLst>
          </c:dPt>
          <c:dLbls>
            <c:spPr>
              <a:noFill/>
              <a:ln>
                <a:noFill/>
              </a:ln>
              <a:effectLst/>
            </c:spPr>
            <c:txPr>
              <a:bodyPr rot="0" spcFirstLastPara="1" vertOverflow="ellipsis" vert="horz" wrap="square" lIns="38100" tIns="19050" rIns="38100" bIns="19050" anchor="ctr" anchorCtr="1">
                <a:spAutoFit/>
              </a:bodyPr>
              <a:lstStyle/>
              <a:p>
                <a:pPr>
                  <a:defRPr lang="es-ES"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Gráficas!$I$32:$I$35</c:f>
              <c:strCache>
                <c:ptCount val="4"/>
                <c:pt idx="0">
                  <c:v>Diseño del proceso de evaluación </c:v>
                </c:pt>
                <c:pt idx="1">
                  <c:v>Calidad de la evaluación </c:v>
                </c:pt>
                <c:pt idx="2">
                  <c:v>Utilidad de la información</c:v>
                </c:pt>
                <c:pt idx="3">
                  <c:v>Efectividad de la evaluación </c:v>
                </c:pt>
              </c:strCache>
            </c:strRef>
          </c:xVal>
          <c:yVal>
            <c:numRef>
              <c:f>Gráficas!$K$32:$K$35</c:f>
              <c:numCache>
                <c:formatCode>0.0</c:formatCode>
                <c:ptCount val="4"/>
                <c:pt idx="0">
                  <c:v>70</c:v>
                </c:pt>
                <c:pt idx="1">
                  <c:v>72.5</c:v>
                </c:pt>
                <c:pt idx="2">
                  <c:v>60</c:v>
                </c:pt>
                <c:pt idx="3">
                  <c:v>73.333333333333286</c:v>
                </c:pt>
              </c:numCache>
            </c:numRef>
          </c:yVal>
          <c:smooth val="0"/>
          <c:extLst>
            <c:ext xmlns:c16="http://schemas.microsoft.com/office/drawing/2014/chart" uri="{C3380CC4-5D6E-409C-BE32-E72D297353CC}">
              <c16:uniqueId val="{00000007-776C-4E7C-8E3E-8D909F25EBAE}"/>
            </c:ext>
          </c:extLst>
        </c:ser>
        <c:dLbls>
          <c:showLegendKey val="0"/>
          <c:showVal val="0"/>
          <c:showCatName val="0"/>
          <c:showSerName val="0"/>
          <c:showPercent val="0"/>
          <c:showBubbleSize val="0"/>
        </c:dLbls>
        <c:axId val="310484328"/>
        <c:axId val="310484720"/>
      </c:scatterChart>
      <c:catAx>
        <c:axId val="310484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310484720"/>
        <c:crosses val="autoZero"/>
        <c:auto val="1"/>
        <c:lblAlgn val="ctr"/>
        <c:lblOffset val="100"/>
        <c:noMultiLvlLbl val="0"/>
      </c:catAx>
      <c:valAx>
        <c:axId val="310484720"/>
        <c:scaling>
          <c:orientation val="minMax"/>
          <c:max val="100"/>
        </c:scaling>
        <c:delete val="0"/>
        <c:axPos val="l"/>
        <c:majorGridlines>
          <c:spPr>
            <a:ln w="6350" cap="flat" cmpd="sng" algn="ctr">
              <a:solidFill>
                <a:schemeClr val="bg1">
                  <a:lumMod val="9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310484328"/>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40488063963469E-2"/>
          <c:y val="3.6529666037268628E-2"/>
          <c:w val="0.91918152892341343"/>
          <c:h val="0.80193651682704947"/>
        </c:manualLayout>
      </c:layout>
      <c:barChart>
        <c:barDir val="col"/>
        <c:grouping val="clustered"/>
        <c:varyColors val="0"/>
        <c:ser>
          <c:idx val="0"/>
          <c:order val="0"/>
          <c:tx>
            <c:strRef>
              <c:f>Gráficas!$K$33</c:f>
              <c:strCache>
                <c:ptCount val="1"/>
                <c:pt idx="0">
                  <c:v>Rangos</c:v>
                </c:pt>
              </c:strCache>
            </c:strRef>
          </c:tx>
          <c:spPr>
            <a:gradFill>
              <a:gsLst>
                <a:gs pos="0">
                  <a:srgbClr val="009900"/>
                </a:gs>
                <a:gs pos="78000">
                  <a:srgbClr val="FF0000"/>
                </a:gs>
                <a:gs pos="23000">
                  <a:srgbClr val="FFFF00"/>
                </a:gs>
                <a:gs pos="34000">
                  <a:srgbClr val="FFFF00"/>
                </a:gs>
                <a:gs pos="58000">
                  <a:srgbClr val="FF6600"/>
                </a:gs>
                <a:gs pos="100000">
                  <a:srgbClr val="C00000"/>
                </a:gs>
              </a:gsLst>
              <a:lin ang="5400000" scaled="0"/>
            </a:gradFill>
            <a:ln>
              <a:noFill/>
            </a:ln>
            <a:effectLst/>
          </c:spPr>
          <c:invertIfNegative val="0"/>
          <c:cat>
            <c:strRef>
              <c:f>Gráficas!$J$34:$J$38</c:f>
              <c:strCache>
                <c:ptCount val="5"/>
                <c:pt idx="0">
                  <c:v>Ambiente de Control</c:v>
                </c:pt>
                <c:pt idx="1">
                  <c:v>Gestión de los riesgos institucionales</c:v>
                </c:pt>
                <c:pt idx="2">
                  <c:v>Actividades de Control </c:v>
                </c:pt>
                <c:pt idx="3">
                  <c:v>Información y Comunicación</c:v>
                </c:pt>
                <c:pt idx="4">
                  <c:v>Monitoreo o supervisión continua </c:v>
                </c:pt>
              </c:strCache>
            </c:strRef>
          </c:cat>
          <c:val>
            <c:numRef>
              <c:f>Gráficas!$K$34:$K$38</c:f>
              <c:numCache>
                <c:formatCode>General</c:formatCode>
                <c:ptCount val="5"/>
                <c:pt idx="0">
                  <c:v>100</c:v>
                </c:pt>
                <c:pt idx="1">
                  <c:v>100</c:v>
                </c:pt>
                <c:pt idx="2">
                  <c:v>100</c:v>
                </c:pt>
                <c:pt idx="3">
                  <c:v>100</c:v>
                </c:pt>
                <c:pt idx="4">
                  <c:v>100</c:v>
                </c:pt>
              </c:numCache>
            </c:numRef>
          </c:val>
          <c:extLst>
            <c:ext xmlns:c16="http://schemas.microsoft.com/office/drawing/2014/chart" uri="{C3380CC4-5D6E-409C-BE32-E72D297353CC}">
              <c16:uniqueId val="{00000000-D897-4FE7-BBA4-79983601DEBE}"/>
            </c:ext>
          </c:extLst>
        </c:ser>
        <c:dLbls>
          <c:showLegendKey val="0"/>
          <c:showVal val="0"/>
          <c:showCatName val="0"/>
          <c:showSerName val="0"/>
          <c:showPercent val="0"/>
          <c:showBubbleSize val="0"/>
        </c:dLbls>
        <c:gapWidth val="150"/>
        <c:axId val="315986216"/>
        <c:axId val="315986608"/>
      </c:barChart>
      <c:scatterChart>
        <c:scatterStyle val="lineMarker"/>
        <c:varyColors val="0"/>
        <c:ser>
          <c:idx val="1"/>
          <c:order val="1"/>
          <c:tx>
            <c:strRef>
              <c:f>Gráficas!$L$33</c:f>
              <c:strCache>
                <c:ptCount val="1"/>
                <c:pt idx="0">
                  <c:v>Puntaje actual</c:v>
                </c:pt>
              </c:strCache>
            </c:strRef>
          </c:tx>
          <c:spPr>
            <a:ln w="25400" cap="rnd">
              <a:noFill/>
              <a:round/>
            </a:ln>
            <a:effectLst/>
          </c:spPr>
          <c:marker>
            <c:symbol val="circle"/>
            <c:size val="5"/>
            <c:spPr>
              <a:solidFill>
                <a:schemeClr val="accent2"/>
              </a:solidFill>
              <a:ln w="9525">
                <a:solidFill>
                  <a:schemeClr val="accent2"/>
                </a:solidFill>
              </a:ln>
              <a:effectLst/>
            </c:spPr>
          </c:marker>
          <c:dPt>
            <c:idx val="0"/>
            <c:marker>
              <c:symbol val="dash"/>
              <c:size val="13"/>
              <c:spPr>
                <a:solidFill>
                  <a:schemeClr val="tx1"/>
                </a:solidFill>
                <a:ln w="25400">
                  <a:solidFill>
                    <a:schemeClr val="tx1"/>
                  </a:solidFill>
                  <a:prstDash val="solid"/>
                  <a:headEnd type="triangle"/>
                </a:ln>
                <a:effectLst/>
              </c:spPr>
            </c:marker>
            <c:bubble3D val="0"/>
            <c:spPr>
              <a:ln w="38100" cap="rnd">
                <a:solidFill>
                  <a:schemeClr val="tx1"/>
                </a:solidFill>
                <a:prstDash val="dash"/>
                <a:round/>
                <a:headEnd type="triangle"/>
              </a:ln>
              <a:effectLst/>
            </c:spPr>
            <c:extLst>
              <c:ext xmlns:c16="http://schemas.microsoft.com/office/drawing/2014/chart" uri="{C3380CC4-5D6E-409C-BE32-E72D297353CC}">
                <c16:uniqueId val="{00000002-D897-4FE7-BBA4-79983601DEBE}"/>
              </c:ext>
            </c:extLst>
          </c:dPt>
          <c:dPt>
            <c:idx val="1"/>
            <c:marker>
              <c:symbol val="dash"/>
              <c:size val="13"/>
              <c:spPr>
                <a:solidFill>
                  <a:schemeClr val="tx1"/>
                </a:solidFill>
                <a:ln w="25400">
                  <a:solidFill>
                    <a:schemeClr val="tx1"/>
                  </a:solidFill>
                  <a:headEnd type="triangle"/>
                </a:ln>
                <a:effectLst/>
              </c:spPr>
            </c:marker>
            <c:bubble3D val="0"/>
            <c:extLst>
              <c:ext xmlns:c16="http://schemas.microsoft.com/office/drawing/2014/chart" uri="{C3380CC4-5D6E-409C-BE32-E72D297353CC}">
                <c16:uniqueId val="{00000004-D897-4FE7-BBA4-79983601DEBE}"/>
              </c:ext>
            </c:extLst>
          </c:dPt>
          <c:dPt>
            <c:idx val="2"/>
            <c:marker>
              <c:symbol val="dash"/>
              <c:size val="13"/>
              <c:spPr>
                <a:solidFill>
                  <a:schemeClr val="tx1"/>
                </a:solidFill>
                <a:ln w="25400">
                  <a:solidFill>
                    <a:schemeClr val="tx1"/>
                  </a:solidFill>
                  <a:headEnd type="triangle"/>
                </a:ln>
                <a:effectLst/>
              </c:spPr>
            </c:marker>
            <c:bubble3D val="0"/>
            <c:extLst>
              <c:ext xmlns:c16="http://schemas.microsoft.com/office/drawing/2014/chart" uri="{C3380CC4-5D6E-409C-BE32-E72D297353CC}">
                <c16:uniqueId val="{00000005-D897-4FE7-BBA4-79983601DEBE}"/>
              </c:ext>
            </c:extLst>
          </c:dPt>
          <c:dPt>
            <c:idx val="3"/>
            <c:marker>
              <c:symbol val="dash"/>
              <c:size val="13"/>
              <c:spPr>
                <a:solidFill>
                  <a:schemeClr val="tx1"/>
                </a:solidFill>
                <a:ln w="25400">
                  <a:solidFill>
                    <a:schemeClr val="tx1"/>
                  </a:solidFill>
                  <a:headEnd type="triangle"/>
                </a:ln>
                <a:effectLst/>
              </c:spPr>
            </c:marker>
            <c:bubble3D val="0"/>
            <c:extLst>
              <c:ext xmlns:c16="http://schemas.microsoft.com/office/drawing/2014/chart" uri="{C3380CC4-5D6E-409C-BE32-E72D297353CC}">
                <c16:uniqueId val="{00000006-D897-4FE7-BBA4-79983601DEBE}"/>
              </c:ext>
            </c:extLst>
          </c:dPt>
          <c:dPt>
            <c:idx val="4"/>
            <c:marker>
              <c:symbol val="dash"/>
              <c:size val="12"/>
              <c:spPr>
                <a:solidFill>
                  <a:schemeClr val="tx1"/>
                </a:solidFill>
                <a:ln w="22225">
                  <a:solidFill>
                    <a:schemeClr val="tx1"/>
                  </a:solidFill>
                </a:ln>
                <a:effectLst/>
              </c:spPr>
            </c:marker>
            <c:bubble3D val="0"/>
            <c:extLst>
              <c:ext xmlns:c16="http://schemas.microsoft.com/office/drawing/2014/chart" uri="{C3380CC4-5D6E-409C-BE32-E72D297353CC}">
                <c16:uniqueId val="{00000005-5721-4910-B59E-7C9004596392}"/>
              </c:ext>
            </c:extLst>
          </c:dPt>
          <c:dLbls>
            <c:spPr>
              <a:noFill/>
              <a:ln>
                <a:noFill/>
              </a:ln>
              <a:effectLst/>
            </c:spPr>
            <c:txPr>
              <a:bodyPr rot="0" spcFirstLastPara="1" vertOverflow="ellipsis" vert="horz" wrap="square" lIns="38100" tIns="19050" rIns="38100" bIns="19050" anchor="ctr" anchorCtr="1">
                <a:spAutoFit/>
              </a:bodyPr>
              <a:lstStyle/>
              <a:p>
                <a:pPr>
                  <a:defRPr lang="es-ES"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Gráficas!$J$34:$J$38</c:f>
              <c:strCache>
                <c:ptCount val="5"/>
                <c:pt idx="0">
                  <c:v>Ambiente de Control</c:v>
                </c:pt>
                <c:pt idx="1">
                  <c:v>Gestión de los riesgos institucionales</c:v>
                </c:pt>
                <c:pt idx="2">
                  <c:v>Actividades de Control </c:v>
                </c:pt>
                <c:pt idx="3">
                  <c:v>Información y Comunicación</c:v>
                </c:pt>
                <c:pt idx="4">
                  <c:v>Monitoreo o supervisión continua </c:v>
                </c:pt>
              </c:strCache>
            </c:strRef>
          </c:xVal>
          <c:yVal>
            <c:numRef>
              <c:f>Gráficas!$L$34:$L$38</c:f>
              <c:numCache>
                <c:formatCode>0.0</c:formatCode>
                <c:ptCount val="5"/>
                <c:pt idx="0">
                  <c:v>76.8</c:v>
                </c:pt>
                <c:pt idx="1">
                  <c:v>61.428571428571459</c:v>
                </c:pt>
                <c:pt idx="2">
                  <c:v>60</c:v>
                </c:pt>
                <c:pt idx="3">
                  <c:v>68</c:v>
                </c:pt>
                <c:pt idx="4">
                  <c:v>62.608695652173935</c:v>
                </c:pt>
              </c:numCache>
            </c:numRef>
          </c:yVal>
          <c:smooth val="0"/>
          <c:extLst>
            <c:ext xmlns:c16="http://schemas.microsoft.com/office/drawing/2014/chart" uri="{C3380CC4-5D6E-409C-BE32-E72D297353CC}">
              <c16:uniqueId val="{00000007-D897-4FE7-BBA4-79983601DEBE}"/>
            </c:ext>
          </c:extLst>
        </c:ser>
        <c:dLbls>
          <c:showLegendKey val="0"/>
          <c:showVal val="0"/>
          <c:showCatName val="0"/>
          <c:showSerName val="0"/>
          <c:showPercent val="0"/>
          <c:showBubbleSize val="0"/>
        </c:dLbls>
        <c:axId val="315986216"/>
        <c:axId val="315986608"/>
      </c:scatterChart>
      <c:catAx>
        <c:axId val="315986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315986608"/>
        <c:crosses val="autoZero"/>
        <c:auto val="1"/>
        <c:lblAlgn val="ctr"/>
        <c:lblOffset val="100"/>
        <c:noMultiLvlLbl val="0"/>
      </c:catAx>
      <c:valAx>
        <c:axId val="315986608"/>
        <c:scaling>
          <c:orientation val="minMax"/>
          <c:max val="100"/>
        </c:scaling>
        <c:delete val="0"/>
        <c:axPos val="l"/>
        <c:majorGridlines>
          <c:spPr>
            <a:ln w="6350" cap="flat" cmpd="sng" algn="ctr">
              <a:solidFill>
                <a:schemeClr val="bg1">
                  <a:lumMod val="9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315986216"/>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40488063963469E-2"/>
          <c:y val="3.6529666037268628E-2"/>
          <c:w val="0.91918152892341343"/>
          <c:h val="0.80193651682704947"/>
        </c:manualLayout>
      </c:layout>
      <c:barChart>
        <c:barDir val="col"/>
        <c:grouping val="clustered"/>
        <c:varyColors val="0"/>
        <c:ser>
          <c:idx val="0"/>
          <c:order val="0"/>
          <c:tx>
            <c:strRef>
              <c:f>Gráficas!$K$33</c:f>
              <c:strCache>
                <c:ptCount val="1"/>
                <c:pt idx="0">
                  <c:v>Rangos</c:v>
                </c:pt>
              </c:strCache>
            </c:strRef>
          </c:tx>
          <c:spPr>
            <a:gradFill>
              <a:gsLst>
                <a:gs pos="0">
                  <a:srgbClr val="009900"/>
                </a:gs>
                <a:gs pos="21000">
                  <a:srgbClr val="FFFF00"/>
                </a:gs>
                <a:gs pos="81000">
                  <a:srgbClr val="FF0000"/>
                </a:gs>
                <a:gs pos="33000">
                  <a:srgbClr val="FFFF00"/>
                </a:gs>
                <a:gs pos="56000">
                  <a:srgbClr val="FF6600"/>
                </a:gs>
                <a:gs pos="100000">
                  <a:srgbClr val="8E0000"/>
                </a:gs>
              </a:gsLst>
              <a:lin ang="5400000" scaled="0"/>
            </a:gradFill>
            <a:ln>
              <a:noFill/>
            </a:ln>
            <a:effectLst/>
          </c:spPr>
          <c:invertIfNegative val="0"/>
          <c:cat>
            <c:strRef>
              <c:f>Gráficas!$J$34:$J$35</c:f>
              <c:strCache>
                <c:ptCount val="2"/>
                <c:pt idx="0">
                  <c:v>Condiciones institucionales idóneas para la promoción de la participación ciudadana</c:v>
                </c:pt>
                <c:pt idx="1">
                  <c:v>Promoción efectiva de la participación ciudadana</c:v>
                </c:pt>
              </c:strCache>
            </c:strRef>
          </c:cat>
          <c:val>
            <c:numRef>
              <c:f>Gráficas!$K$34:$K$35</c:f>
              <c:numCache>
                <c:formatCode>General</c:formatCode>
                <c:ptCount val="2"/>
                <c:pt idx="0">
                  <c:v>100</c:v>
                </c:pt>
                <c:pt idx="1">
                  <c:v>100</c:v>
                </c:pt>
              </c:numCache>
            </c:numRef>
          </c:val>
          <c:extLst>
            <c:ext xmlns:c16="http://schemas.microsoft.com/office/drawing/2014/chart" uri="{C3380CC4-5D6E-409C-BE32-E72D297353CC}">
              <c16:uniqueId val="{00000000-E5BD-44E1-8AFD-6AFFD859DDEA}"/>
            </c:ext>
          </c:extLst>
        </c:ser>
        <c:dLbls>
          <c:showLegendKey val="0"/>
          <c:showVal val="0"/>
          <c:showCatName val="0"/>
          <c:showSerName val="0"/>
          <c:showPercent val="0"/>
          <c:showBubbleSize val="0"/>
        </c:dLbls>
        <c:gapWidth val="150"/>
        <c:axId val="315987392"/>
        <c:axId val="315987784"/>
      </c:barChart>
      <c:scatterChart>
        <c:scatterStyle val="lineMarker"/>
        <c:varyColors val="0"/>
        <c:ser>
          <c:idx val="1"/>
          <c:order val="1"/>
          <c:tx>
            <c:strRef>
              <c:f>Gráficas!$L$33</c:f>
              <c:strCache>
                <c:ptCount val="1"/>
                <c:pt idx="0">
                  <c:v>Puntaje actual</c:v>
                </c:pt>
              </c:strCache>
            </c:strRef>
          </c:tx>
          <c:spPr>
            <a:ln w="25400" cap="rnd">
              <a:noFill/>
              <a:round/>
            </a:ln>
            <a:effectLst/>
          </c:spPr>
          <c:marker>
            <c:symbol val="circle"/>
            <c:size val="5"/>
            <c:spPr>
              <a:solidFill>
                <a:schemeClr val="accent2"/>
              </a:solidFill>
              <a:ln w="9525">
                <a:solidFill>
                  <a:schemeClr val="accent2"/>
                </a:solidFill>
              </a:ln>
              <a:effectLst/>
            </c:spPr>
          </c:marker>
          <c:dPt>
            <c:idx val="0"/>
            <c:marker>
              <c:symbol val="dash"/>
              <c:size val="13"/>
              <c:spPr>
                <a:solidFill>
                  <a:schemeClr val="tx1"/>
                </a:solidFill>
                <a:ln w="25400">
                  <a:solidFill>
                    <a:schemeClr val="tx1"/>
                  </a:solidFill>
                  <a:prstDash val="solid"/>
                  <a:headEnd type="triangle"/>
                </a:ln>
                <a:effectLst/>
              </c:spPr>
            </c:marker>
            <c:bubble3D val="0"/>
            <c:spPr>
              <a:ln w="38100" cap="rnd">
                <a:solidFill>
                  <a:schemeClr val="tx1"/>
                </a:solidFill>
                <a:prstDash val="dash"/>
                <a:round/>
                <a:headEnd type="triangle"/>
              </a:ln>
              <a:effectLst/>
            </c:spPr>
            <c:extLst>
              <c:ext xmlns:c16="http://schemas.microsoft.com/office/drawing/2014/chart" uri="{C3380CC4-5D6E-409C-BE32-E72D297353CC}">
                <c16:uniqueId val="{00000002-E5BD-44E1-8AFD-6AFFD859DDEA}"/>
              </c:ext>
            </c:extLst>
          </c:dPt>
          <c:dPt>
            <c:idx val="1"/>
            <c:marker>
              <c:symbol val="dash"/>
              <c:size val="13"/>
              <c:spPr>
                <a:solidFill>
                  <a:schemeClr val="tx1"/>
                </a:solidFill>
                <a:ln w="25400">
                  <a:solidFill>
                    <a:schemeClr val="tx1"/>
                  </a:solidFill>
                  <a:headEnd type="triangle"/>
                </a:ln>
                <a:effectLst/>
              </c:spPr>
            </c:marker>
            <c:bubble3D val="0"/>
            <c:extLst>
              <c:ext xmlns:c16="http://schemas.microsoft.com/office/drawing/2014/chart" uri="{C3380CC4-5D6E-409C-BE32-E72D297353CC}">
                <c16:uniqueId val="{00000004-E5BD-44E1-8AFD-6AFFD859DDEA}"/>
              </c:ext>
            </c:extLst>
          </c:dPt>
          <c:dLbls>
            <c:spPr>
              <a:noFill/>
              <a:ln>
                <a:noFill/>
              </a:ln>
              <a:effectLst/>
            </c:spPr>
            <c:txPr>
              <a:bodyPr rot="0" spcFirstLastPara="1" vertOverflow="ellipsis" vert="horz" wrap="square" lIns="38100" tIns="19050" rIns="38100" bIns="19050" anchor="ctr" anchorCtr="1">
                <a:spAutoFit/>
              </a:bodyPr>
              <a:lstStyle/>
              <a:p>
                <a:pPr>
                  <a:defRPr lang="es-ES"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Gráficas!$J$34:$J$35</c:f>
              <c:strCache>
                <c:ptCount val="2"/>
                <c:pt idx="0">
                  <c:v>Condiciones institucionales idóneas para la promoción de la participación ciudadana</c:v>
                </c:pt>
                <c:pt idx="1">
                  <c:v>Promoción efectiva de la participación ciudadana</c:v>
                </c:pt>
              </c:strCache>
            </c:strRef>
          </c:xVal>
          <c:yVal>
            <c:numRef>
              <c:f>Gráficas!$L$34:$L$35</c:f>
              <c:numCache>
                <c:formatCode>0.0</c:formatCode>
                <c:ptCount val="2"/>
                <c:pt idx="0">
                  <c:v>26.1</c:v>
                </c:pt>
                <c:pt idx="1">
                  <c:v>60</c:v>
                </c:pt>
              </c:numCache>
            </c:numRef>
          </c:yVal>
          <c:smooth val="0"/>
          <c:extLst>
            <c:ext xmlns:c16="http://schemas.microsoft.com/office/drawing/2014/chart" uri="{C3380CC4-5D6E-409C-BE32-E72D297353CC}">
              <c16:uniqueId val="{00000005-E5BD-44E1-8AFD-6AFFD859DDEA}"/>
            </c:ext>
          </c:extLst>
        </c:ser>
        <c:dLbls>
          <c:showLegendKey val="0"/>
          <c:showVal val="0"/>
          <c:showCatName val="0"/>
          <c:showSerName val="0"/>
          <c:showPercent val="0"/>
          <c:showBubbleSize val="0"/>
        </c:dLbls>
        <c:axId val="315987392"/>
        <c:axId val="315987784"/>
      </c:scatterChart>
      <c:catAx>
        <c:axId val="31598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315987784"/>
        <c:crosses val="autoZero"/>
        <c:auto val="1"/>
        <c:lblAlgn val="ctr"/>
        <c:lblOffset val="100"/>
        <c:noMultiLvlLbl val="0"/>
      </c:catAx>
      <c:valAx>
        <c:axId val="315987784"/>
        <c:scaling>
          <c:orientation val="minMax"/>
          <c:max val="100"/>
        </c:scaling>
        <c:delete val="0"/>
        <c:axPos val="l"/>
        <c:majorGridlines>
          <c:spPr>
            <a:ln w="6350" cap="flat" cmpd="sng" algn="ctr">
              <a:solidFill>
                <a:schemeClr val="bg1">
                  <a:lumMod val="9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315987392"/>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40488063963497E-2"/>
          <c:y val="3.65296660372686E-2"/>
          <c:w val="0.94845553307279351"/>
          <c:h val="0.8019365168270487"/>
        </c:manualLayout>
      </c:layout>
      <c:barChart>
        <c:barDir val="col"/>
        <c:grouping val="clustered"/>
        <c:varyColors val="0"/>
        <c:ser>
          <c:idx val="0"/>
          <c:order val="0"/>
          <c:tx>
            <c:strRef>
              <c:f>'Gráficas '!$K$34</c:f>
              <c:strCache>
                <c:ptCount val="1"/>
                <c:pt idx="0">
                  <c:v>Rangos</c:v>
                </c:pt>
              </c:strCache>
            </c:strRef>
          </c:tx>
          <c:spPr>
            <a:gradFill>
              <a:gsLst>
                <a:gs pos="0">
                  <a:srgbClr val="009900"/>
                </a:gs>
                <a:gs pos="21000">
                  <a:srgbClr val="FFFF00"/>
                </a:gs>
                <a:gs pos="77000">
                  <a:srgbClr val="FF0000"/>
                </a:gs>
                <a:gs pos="33000">
                  <a:srgbClr val="FFFF00"/>
                </a:gs>
                <a:gs pos="56000">
                  <a:srgbClr val="FF6600"/>
                </a:gs>
                <a:gs pos="100000">
                  <a:srgbClr val="8E0000"/>
                </a:gs>
              </a:gsLst>
              <a:lin ang="5400000" scaled="0"/>
            </a:gradFill>
            <a:ln>
              <a:noFill/>
            </a:ln>
            <a:effectLst/>
          </c:spPr>
          <c:invertIfNegative val="0"/>
          <c:cat>
            <c:strRef>
              <c:f>'Gráficas '!$J$35:$J$39</c:f>
              <c:strCache>
                <c:ptCount val="5"/>
                <c:pt idx="0">
                  <c:v>Aprestamiento institucional para promover la Rendición de Cuentas</c:v>
                </c:pt>
                <c:pt idx="1">
                  <c:v>Diseño de la Estrategia de Rendición de Cuentas</c:v>
                </c:pt>
                <c:pt idx="2">
                  <c:v>Preparación para la Rendición de Cuentas</c:v>
                </c:pt>
                <c:pt idx="3">
                  <c:v>Ejecución de la Estrategia de Rendición de Cuentas</c:v>
                </c:pt>
                <c:pt idx="4">
                  <c:v>Seguimiento y evaluación de la implementación de la Estrategia de Rendición de Cuentas</c:v>
                </c:pt>
              </c:strCache>
            </c:strRef>
          </c:cat>
          <c:val>
            <c:numRef>
              <c:f>'Gráficas '!$K$35:$K$39</c:f>
              <c:numCache>
                <c:formatCode>General</c:formatCode>
                <c:ptCount val="5"/>
                <c:pt idx="0">
                  <c:v>100</c:v>
                </c:pt>
                <c:pt idx="1">
                  <c:v>100</c:v>
                </c:pt>
                <c:pt idx="2">
                  <c:v>100</c:v>
                </c:pt>
                <c:pt idx="3">
                  <c:v>100</c:v>
                </c:pt>
                <c:pt idx="4">
                  <c:v>100</c:v>
                </c:pt>
              </c:numCache>
            </c:numRef>
          </c:val>
          <c:extLst>
            <c:ext xmlns:c16="http://schemas.microsoft.com/office/drawing/2014/chart" uri="{C3380CC4-5D6E-409C-BE32-E72D297353CC}">
              <c16:uniqueId val="{00000000-D897-4FE7-BBA4-79983601DEBE}"/>
            </c:ext>
          </c:extLst>
        </c:ser>
        <c:dLbls>
          <c:showLegendKey val="0"/>
          <c:showVal val="0"/>
          <c:showCatName val="0"/>
          <c:showSerName val="0"/>
          <c:showPercent val="0"/>
          <c:showBubbleSize val="0"/>
        </c:dLbls>
        <c:gapWidth val="150"/>
        <c:axId val="281935968"/>
        <c:axId val="281936360"/>
      </c:barChart>
      <c:scatterChart>
        <c:scatterStyle val="lineMarker"/>
        <c:varyColors val="0"/>
        <c:ser>
          <c:idx val="1"/>
          <c:order val="1"/>
          <c:tx>
            <c:strRef>
              <c:f>'Gráficas '!$L$34</c:f>
              <c:strCache>
                <c:ptCount val="1"/>
                <c:pt idx="0">
                  <c:v>Puntaje actual</c:v>
                </c:pt>
              </c:strCache>
            </c:strRef>
          </c:tx>
          <c:spPr>
            <a:ln w="25400" cap="rnd">
              <a:noFill/>
              <a:round/>
            </a:ln>
            <a:effectLst/>
          </c:spPr>
          <c:marker>
            <c:symbol val="dash"/>
            <c:size val="9"/>
            <c:spPr>
              <a:solidFill>
                <a:schemeClr val="tx1"/>
              </a:solidFill>
              <a:ln w="28575">
                <a:solidFill>
                  <a:schemeClr val="tx1"/>
                </a:solidFill>
              </a:ln>
              <a:effectLst/>
            </c:spPr>
          </c:marker>
          <c:dPt>
            <c:idx val="0"/>
            <c:marker>
              <c:spPr>
                <a:solidFill>
                  <a:schemeClr val="tx1"/>
                </a:solidFill>
                <a:ln w="28575">
                  <a:solidFill>
                    <a:schemeClr val="tx1"/>
                  </a:solidFill>
                  <a:prstDash val="solid"/>
                  <a:headEnd type="triangle"/>
                </a:ln>
                <a:effectLst/>
              </c:spPr>
            </c:marker>
            <c:bubble3D val="0"/>
            <c:spPr>
              <a:ln w="38100" cap="rnd">
                <a:solidFill>
                  <a:schemeClr val="tx1"/>
                </a:solidFill>
                <a:prstDash val="dash"/>
                <a:round/>
                <a:headEnd type="triangle"/>
              </a:ln>
              <a:effectLst/>
            </c:spPr>
            <c:extLst>
              <c:ext xmlns:c16="http://schemas.microsoft.com/office/drawing/2014/chart" uri="{C3380CC4-5D6E-409C-BE32-E72D297353CC}">
                <c16:uniqueId val="{00000002-D897-4FE7-BBA4-79983601DEBE}"/>
              </c:ext>
            </c:extLst>
          </c:dPt>
          <c:dPt>
            <c:idx val="1"/>
            <c:marker>
              <c:spPr>
                <a:solidFill>
                  <a:schemeClr val="tx1"/>
                </a:solidFill>
                <a:ln w="28575">
                  <a:solidFill>
                    <a:schemeClr val="tx1"/>
                  </a:solidFill>
                  <a:headEnd type="triangle"/>
                </a:ln>
                <a:effectLst/>
              </c:spPr>
            </c:marker>
            <c:bubble3D val="0"/>
            <c:extLst>
              <c:ext xmlns:c16="http://schemas.microsoft.com/office/drawing/2014/chart" uri="{C3380CC4-5D6E-409C-BE32-E72D297353CC}">
                <c16:uniqueId val="{00000004-D897-4FE7-BBA4-79983601DEBE}"/>
              </c:ext>
            </c:extLst>
          </c:dPt>
          <c:dPt>
            <c:idx val="2"/>
            <c:marker>
              <c:spPr>
                <a:solidFill>
                  <a:schemeClr val="tx1"/>
                </a:solidFill>
                <a:ln w="28575">
                  <a:solidFill>
                    <a:schemeClr val="tx1"/>
                  </a:solidFill>
                  <a:headEnd type="triangle"/>
                </a:ln>
                <a:effectLst/>
              </c:spPr>
            </c:marker>
            <c:bubble3D val="0"/>
            <c:extLst>
              <c:ext xmlns:c16="http://schemas.microsoft.com/office/drawing/2014/chart" uri="{C3380CC4-5D6E-409C-BE32-E72D297353CC}">
                <c16:uniqueId val="{00000005-D897-4FE7-BBA4-79983601DEBE}"/>
              </c:ext>
            </c:extLst>
          </c:dPt>
          <c:dPt>
            <c:idx val="3"/>
            <c:marker>
              <c:spPr>
                <a:solidFill>
                  <a:schemeClr val="tx1"/>
                </a:solidFill>
                <a:ln w="28575">
                  <a:solidFill>
                    <a:schemeClr val="tx1"/>
                  </a:solidFill>
                  <a:headEnd type="triangle"/>
                </a:ln>
                <a:effectLst/>
              </c:spPr>
            </c:marker>
            <c:bubble3D val="0"/>
            <c:extLst>
              <c:ext xmlns:c16="http://schemas.microsoft.com/office/drawing/2014/chart" uri="{C3380CC4-5D6E-409C-BE32-E72D297353CC}">
                <c16:uniqueId val="{00000006-D897-4FE7-BBA4-79983601DEBE}"/>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'Gráficas '!$J$35:$J$39</c:f>
              <c:strCache>
                <c:ptCount val="5"/>
                <c:pt idx="0">
                  <c:v>Aprestamiento institucional para promover la Rendición de Cuentas</c:v>
                </c:pt>
                <c:pt idx="1">
                  <c:v>Diseño de la Estrategia de Rendición de Cuentas</c:v>
                </c:pt>
                <c:pt idx="2">
                  <c:v>Preparación para la Rendición de Cuentas</c:v>
                </c:pt>
                <c:pt idx="3">
                  <c:v>Ejecución de la Estrategia de Rendición de Cuentas</c:v>
                </c:pt>
                <c:pt idx="4">
                  <c:v>Seguimiento y evaluación de la implementación de la Estrategia de Rendición de Cuentas</c:v>
                </c:pt>
              </c:strCache>
            </c:strRef>
          </c:xVal>
          <c:yVal>
            <c:numRef>
              <c:f>'Gráficas '!$L$35:$L$39</c:f>
              <c:numCache>
                <c:formatCode>0.0</c:formatCode>
                <c:ptCount val="5"/>
                <c:pt idx="0">
                  <c:v>20</c:v>
                </c:pt>
                <c:pt idx="1">
                  <c:v>24.210526315789473</c:v>
                </c:pt>
                <c:pt idx="2">
                  <c:v>20</c:v>
                </c:pt>
                <c:pt idx="3">
                  <c:v>20</c:v>
                </c:pt>
                <c:pt idx="4">
                  <c:v>20</c:v>
                </c:pt>
              </c:numCache>
            </c:numRef>
          </c:yVal>
          <c:smooth val="0"/>
          <c:extLst>
            <c:ext xmlns:c16="http://schemas.microsoft.com/office/drawing/2014/chart" uri="{C3380CC4-5D6E-409C-BE32-E72D297353CC}">
              <c16:uniqueId val="{00000007-D897-4FE7-BBA4-79983601DEBE}"/>
            </c:ext>
          </c:extLst>
        </c:ser>
        <c:dLbls>
          <c:showLegendKey val="0"/>
          <c:showVal val="0"/>
          <c:showCatName val="0"/>
          <c:showSerName val="0"/>
          <c:showPercent val="0"/>
          <c:showBubbleSize val="0"/>
        </c:dLbls>
        <c:axId val="281935968"/>
        <c:axId val="281936360"/>
      </c:scatterChart>
      <c:catAx>
        <c:axId val="28193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281936360"/>
        <c:crosses val="autoZero"/>
        <c:auto val="1"/>
        <c:lblAlgn val="ctr"/>
        <c:lblOffset val="100"/>
        <c:noMultiLvlLbl val="0"/>
      </c:catAx>
      <c:valAx>
        <c:axId val="281936360"/>
        <c:scaling>
          <c:orientation val="minMax"/>
          <c:max val="100"/>
        </c:scaling>
        <c:delete val="0"/>
        <c:axPos val="l"/>
        <c:majorGridlines>
          <c:spPr>
            <a:ln w="6350" cap="flat" cmpd="sng" algn="ctr">
              <a:solidFill>
                <a:schemeClr val="bg1">
                  <a:lumMod val="9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281935968"/>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40488063963469E-2"/>
          <c:y val="3.6529666037268628E-2"/>
          <c:w val="0.91918152892341343"/>
          <c:h val="0.80193651682704947"/>
        </c:manualLayout>
      </c:layout>
      <c:barChart>
        <c:barDir val="col"/>
        <c:grouping val="clustered"/>
        <c:varyColors val="0"/>
        <c:ser>
          <c:idx val="0"/>
          <c:order val="0"/>
          <c:tx>
            <c:strRef>
              <c:f>Gráficas!$K$33</c:f>
              <c:strCache>
                <c:ptCount val="1"/>
                <c:pt idx="0">
                  <c:v>Rangos</c:v>
                </c:pt>
              </c:strCache>
            </c:strRef>
          </c:tx>
          <c:spPr>
            <a:gradFill>
              <a:gsLst>
                <a:gs pos="0">
                  <a:srgbClr val="009900"/>
                </a:gs>
                <a:gs pos="21000">
                  <a:srgbClr val="FFFF00"/>
                </a:gs>
                <a:gs pos="81000">
                  <a:srgbClr val="FF0000"/>
                </a:gs>
                <a:gs pos="33000">
                  <a:srgbClr val="FFFF00"/>
                </a:gs>
                <a:gs pos="56000">
                  <a:srgbClr val="FF6600"/>
                </a:gs>
                <a:gs pos="100000">
                  <a:srgbClr val="8E0000"/>
                </a:gs>
              </a:gsLst>
              <a:lin ang="5400000" scaled="0"/>
            </a:gradFill>
            <a:ln>
              <a:noFill/>
            </a:ln>
            <a:effectLst/>
          </c:spPr>
          <c:invertIfNegative val="0"/>
          <c:cat>
            <c:strRef>
              <c:f>Gráficas!$J$34:$J$39</c:f>
              <c:strCache>
                <c:ptCount val="6"/>
                <c:pt idx="0">
                  <c:v>Actuaciones Prejudiciales</c:v>
                </c:pt>
                <c:pt idx="1">
                  <c:v>Defensa Judicial</c:v>
                </c:pt>
                <c:pt idx="2">
                  <c:v>Cumplimiento de sentencias y conciliaciones</c:v>
                </c:pt>
                <c:pt idx="3">
                  <c:v>Acción de repetición y recuperación de bienes públicos</c:v>
                </c:pt>
                <c:pt idx="4">
                  <c:v>Prevención del daño antijurídico</c:v>
                </c:pt>
                <c:pt idx="5">
                  <c:v>Sistema de Información Litigiosa </c:v>
                </c:pt>
              </c:strCache>
            </c:strRef>
          </c:cat>
          <c:val>
            <c:numRef>
              <c:f>Gráficas!$K$34:$K$39</c:f>
              <c:numCache>
                <c:formatCode>General</c:formatCode>
                <c:ptCount val="6"/>
                <c:pt idx="0">
                  <c:v>100</c:v>
                </c:pt>
                <c:pt idx="1">
                  <c:v>100</c:v>
                </c:pt>
                <c:pt idx="2">
                  <c:v>100</c:v>
                </c:pt>
                <c:pt idx="3">
                  <c:v>100</c:v>
                </c:pt>
                <c:pt idx="4">
                  <c:v>100</c:v>
                </c:pt>
                <c:pt idx="5">
                  <c:v>100</c:v>
                </c:pt>
              </c:numCache>
            </c:numRef>
          </c:val>
          <c:extLst>
            <c:ext xmlns:c16="http://schemas.microsoft.com/office/drawing/2014/chart" uri="{C3380CC4-5D6E-409C-BE32-E72D297353CC}">
              <c16:uniqueId val="{00000000-E5BD-44E1-8AFD-6AFFD859DDEA}"/>
            </c:ext>
          </c:extLst>
        </c:ser>
        <c:dLbls>
          <c:showLegendKey val="0"/>
          <c:showVal val="0"/>
          <c:showCatName val="0"/>
          <c:showSerName val="0"/>
          <c:showPercent val="0"/>
          <c:showBubbleSize val="0"/>
        </c:dLbls>
        <c:gapWidth val="150"/>
        <c:axId val="281937144"/>
        <c:axId val="321165912"/>
      </c:barChart>
      <c:scatterChart>
        <c:scatterStyle val="lineMarker"/>
        <c:varyColors val="0"/>
        <c:ser>
          <c:idx val="1"/>
          <c:order val="1"/>
          <c:tx>
            <c:strRef>
              <c:f>Gráficas!$L$33</c:f>
              <c:strCache>
                <c:ptCount val="1"/>
                <c:pt idx="0">
                  <c:v>Puntaje actual</c:v>
                </c:pt>
              </c:strCache>
            </c:strRef>
          </c:tx>
          <c:spPr>
            <a:ln w="25400" cap="rnd">
              <a:noFill/>
              <a:round/>
            </a:ln>
            <a:effectLst/>
          </c:spPr>
          <c:marker>
            <c:symbol val="dash"/>
            <c:size val="15"/>
            <c:spPr>
              <a:solidFill>
                <a:schemeClr val="tx1"/>
              </a:solidFill>
              <a:ln w="22225">
                <a:solidFill>
                  <a:schemeClr val="tx1"/>
                </a:solidFill>
              </a:ln>
              <a:effectLst/>
            </c:spPr>
          </c:marker>
          <c:dPt>
            <c:idx val="0"/>
            <c:marker>
              <c:spPr>
                <a:solidFill>
                  <a:schemeClr val="tx1"/>
                </a:solidFill>
                <a:ln w="22225">
                  <a:solidFill>
                    <a:schemeClr val="tx1"/>
                  </a:solidFill>
                  <a:prstDash val="solid"/>
                  <a:headEnd type="triangle"/>
                </a:ln>
                <a:effectLst/>
              </c:spPr>
            </c:marker>
            <c:bubble3D val="0"/>
            <c:spPr>
              <a:ln w="38100" cap="rnd">
                <a:solidFill>
                  <a:schemeClr val="tx1"/>
                </a:solidFill>
                <a:prstDash val="dash"/>
                <a:round/>
                <a:headEnd type="triangle"/>
              </a:ln>
              <a:effectLst/>
            </c:spPr>
            <c:extLst>
              <c:ext xmlns:c16="http://schemas.microsoft.com/office/drawing/2014/chart" uri="{C3380CC4-5D6E-409C-BE32-E72D297353CC}">
                <c16:uniqueId val="{00000002-E5BD-44E1-8AFD-6AFFD859DDEA}"/>
              </c:ext>
            </c:extLst>
          </c:dPt>
          <c:dPt>
            <c:idx val="1"/>
            <c:marker>
              <c:spPr>
                <a:solidFill>
                  <a:schemeClr val="tx1"/>
                </a:solidFill>
                <a:ln w="22225">
                  <a:solidFill>
                    <a:schemeClr val="tx1"/>
                  </a:solidFill>
                  <a:headEnd type="triangle"/>
                </a:ln>
                <a:effectLst/>
              </c:spPr>
            </c:marker>
            <c:bubble3D val="0"/>
            <c:extLst>
              <c:ext xmlns:c16="http://schemas.microsoft.com/office/drawing/2014/chart" uri="{C3380CC4-5D6E-409C-BE32-E72D297353CC}">
                <c16:uniqueId val="{00000004-E5BD-44E1-8AFD-6AFFD859DDEA}"/>
              </c:ext>
            </c:extLst>
          </c:dPt>
          <c:dLbls>
            <c:spPr>
              <a:noFill/>
              <a:ln>
                <a:noFill/>
              </a:ln>
              <a:effectLst/>
            </c:spPr>
            <c:txPr>
              <a:bodyPr rot="0" spcFirstLastPara="1" vertOverflow="ellipsis" vert="horz" wrap="square" lIns="38100" tIns="19050" rIns="38100" bIns="19050" anchor="ctr" anchorCtr="1">
                <a:spAutoFit/>
              </a:bodyPr>
              <a:lstStyle/>
              <a:p>
                <a:pPr>
                  <a:defRPr lang="es-ES"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Gráficas!$J$34:$J$39</c:f>
              <c:strCache>
                <c:ptCount val="6"/>
                <c:pt idx="0">
                  <c:v>Actuaciones Prejudiciales</c:v>
                </c:pt>
                <c:pt idx="1">
                  <c:v>Defensa Judicial</c:v>
                </c:pt>
                <c:pt idx="2">
                  <c:v>Cumplimiento de sentencias y conciliaciones</c:v>
                </c:pt>
                <c:pt idx="3">
                  <c:v>Acción de repetición y recuperación de bienes públicos</c:v>
                </c:pt>
                <c:pt idx="4">
                  <c:v>Prevención del daño antijurídico</c:v>
                </c:pt>
                <c:pt idx="5">
                  <c:v>Sistema de Información Litigiosa </c:v>
                </c:pt>
              </c:strCache>
            </c:strRef>
          </c:xVal>
          <c:yVal>
            <c:numRef>
              <c:f>Gráficas!$L$34:$L$39</c:f>
              <c:numCache>
                <c:formatCode>0.0</c:formatCode>
                <c:ptCount val="6"/>
                <c:pt idx="0">
                  <c:v>98.07692307692308</c:v>
                </c:pt>
                <c:pt idx="1">
                  <c:v>100</c:v>
                </c:pt>
                <c:pt idx="2" formatCode="General">
                  <c:v>100</c:v>
                </c:pt>
                <c:pt idx="3" formatCode="General">
                  <c:v>100</c:v>
                </c:pt>
                <c:pt idx="4">
                  <c:v>100</c:v>
                </c:pt>
                <c:pt idx="5">
                  <c:v>100</c:v>
                </c:pt>
              </c:numCache>
            </c:numRef>
          </c:yVal>
          <c:smooth val="0"/>
          <c:extLst>
            <c:ext xmlns:c16="http://schemas.microsoft.com/office/drawing/2014/chart" uri="{C3380CC4-5D6E-409C-BE32-E72D297353CC}">
              <c16:uniqueId val="{00000005-E5BD-44E1-8AFD-6AFFD859DDEA}"/>
            </c:ext>
          </c:extLst>
        </c:ser>
        <c:dLbls>
          <c:showLegendKey val="0"/>
          <c:showVal val="0"/>
          <c:showCatName val="0"/>
          <c:showSerName val="0"/>
          <c:showPercent val="0"/>
          <c:showBubbleSize val="0"/>
        </c:dLbls>
        <c:axId val="281937144"/>
        <c:axId val="321165912"/>
      </c:scatterChart>
      <c:catAx>
        <c:axId val="281937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321165912"/>
        <c:crosses val="autoZero"/>
        <c:auto val="1"/>
        <c:lblAlgn val="ctr"/>
        <c:lblOffset val="100"/>
        <c:noMultiLvlLbl val="0"/>
      </c:catAx>
      <c:valAx>
        <c:axId val="321165912"/>
        <c:scaling>
          <c:orientation val="minMax"/>
          <c:max val="100"/>
        </c:scaling>
        <c:delete val="0"/>
        <c:axPos val="l"/>
        <c:majorGridlines>
          <c:spPr>
            <a:ln w="6350" cap="flat" cmpd="sng" algn="ctr">
              <a:solidFill>
                <a:schemeClr val="bg1">
                  <a:lumMod val="9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281937144"/>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40488063963469E-2"/>
          <c:y val="3.6529666037268628E-2"/>
          <c:w val="0.91918152892341343"/>
          <c:h val="0.80193651682704947"/>
        </c:manualLayout>
      </c:layout>
      <c:barChart>
        <c:barDir val="col"/>
        <c:grouping val="clustered"/>
        <c:varyColors val="0"/>
        <c:ser>
          <c:idx val="0"/>
          <c:order val="0"/>
          <c:tx>
            <c:strRef>
              <c:f>'Gráficas corporativa'!$J$11</c:f>
              <c:strCache>
                <c:ptCount val="1"/>
                <c:pt idx="0">
                  <c:v>Niveles</c:v>
                </c:pt>
              </c:strCache>
            </c:strRef>
          </c:tx>
          <c:spPr>
            <a:gradFill>
              <a:gsLst>
                <a:gs pos="0">
                  <a:srgbClr val="009900"/>
                </a:gs>
                <a:gs pos="29000">
                  <a:srgbClr val="FFFF00"/>
                </a:gs>
                <a:gs pos="21000">
                  <a:srgbClr val="FFFF00"/>
                </a:gs>
                <a:gs pos="76000">
                  <a:srgbClr val="FF0000"/>
                </a:gs>
                <a:gs pos="51000">
                  <a:srgbClr val="FF6600"/>
                </a:gs>
                <a:gs pos="100000">
                  <a:srgbClr val="8E0000"/>
                </a:gs>
              </a:gsLst>
              <a:lin ang="5400000" scaled="0"/>
            </a:gradFill>
            <a:ln>
              <a:noFill/>
            </a:ln>
            <a:effectLst/>
          </c:spPr>
          <c:invertIfNegative val="0"/>
          <c:cat>
            <c:strRef>
              <c:f>'Gráficas corporativa'!$I$13:$I$17</c:f>
              <c:strCache>
                <c:ptCount val="5"/>
                <c:pt idx="0">
                  <c:v>Gestión Documental</c:v>
                </c:pt>
                <c:pt idx="1">
                  <c:v>Servicio al Ciudadano</c:v>
                </c:pt>
                <c:pt idx="2">
                  <c:v>Gestión del talento humano</c:v>
                </c:pt>
                <c:pt idx="3">
                  <c:v>Integridad</c:v>
                </c:pt>
                <c:pt idx="4">
                  <c:v>Gobierno Digital</c:v>
                </c:pt>
              </c:strCache>
            </c:strRef>
          </c:cat>
          <c:val>
            <c:numRef>
              <c:f>'Gráficas corporativa'!$J$13:$J$17</c:f>
              <c:numCache>
                <c:formatCode>General</c:formatCode>
                <c:ptCount val="5"/>
                <c:pt idx="0">
                  <c:v>100</c:v>
                </c:pt>
                <c:pt idx="1">
                  <c:v>100</c:v>
                </c:pt>
                <c:pt idx="2">
                  <c:v>100</c:v>
                </c:pt>
                <c:pt idx="3">
                  <c:v>100</c:v>
                </c:pt>
                <c:pt idx="4">
                  <c:v>100</c:v>
                </c:pt>
              </c:numCache>
            </c:numRef>
          </c:val>
          <c:extLst>
            <c:ext xmlns:c16="http://schemas.microsoft.com/office/drawing/2014/chart" uri="{C3380CC4-5D6E-409C-BE32-E72D297353CC}">
              <c16:uniqueId val="{00000000-D8B7-480F-A54D-D1D7745B687C}"/>
            </c:ext>
          </c:extLst>
        </c:ser>
        <c:dLbls>
          <c:showLegendKey val="0"/>
          <c:showVal val="0"/>
          <c:showCatName val="0"/>
          <c:showSerName val="0"/>
          <c:showPercent val="0"/>
          <c:showBubbleSize val="0"/>
        </c:dLbls>
        <c:gapWidth val="150"/>
        <c:axId val="293966192"/>
        <c:axId val="293966584"/>
      </c:barChart>
      <c:scatterChart>
        <c:scatterStyle val="lineMarker"/>
        <c:varyColors val="0"/>
        <c:ser>
          <c:idx val="1"/>
          <c:order val="1"/>
          <c:tx>
            <c:strRef>
              <c:f>'Gráficas corporativa'!$K$11</c:f>
              <c:strCache>
                <c:ptCount val="1"/>
                <c:pt idx="0">
                  <c:v>Calificación</c:v>
                </c:pt>
              </c:strCache>
            </c:strRef>
          </c:tx>
          <c:spPr>
            <a:ln w="25400" cap="rnd">
              <a:noFill/>
              <a:round/>
            </a:ln>
            <a:effectLst/>
          </c:spPr>
          <c:marker>
            <c:symbol val="circle"/>
            <c:size val="5"/>
            <c:spPr>
              <a:solidFill>
                <a:schemeClr val="accent2"/>
              </a:solidFill>
              <a:ln w="9525">
                <a:solidFill>
                  <a:schemeClr val="accent2"/>
                </a:solidFill>
              </a:ln>
              <a:effectLst/>
            </c:spPr>
          </c:marker>
          <c:dPt>
            <c:idx val="0"/>
            <c:marker>
              <c:symbol val="none"/>
            </c:marker>
            <c:bubble3D val="0"/>
            <c:spPr>
              <a:ln w="38100" cap="rnd">
                <a:solidFill>
                  <a:schemeClr val="tx1"/>
                </a:solidFill>
                <a:prstDash val="dash"/>
                <a:round/>
                <a:headEnd type="triangle"/>
              </a:ln>
              <a:effectLst/>
            </c:spPr>
            <c:extLst>
              <c:ext xmlns:c16="http://schemas.microsoft.com/office/drawing/2014/chart" uri="{C3380CC4-5D6E-409C-BE32-E72D297353CC}">
                <c16:uniqueId val="{00000002-D8B7-480F-A54D-D1D7745B687C}"/>
              </c:ext>
            </c:extLst>
          </c:dPt>
          <c:dLbls>
            <c:spPr>
              <a:noFill/>
              <a:ln>
                <a:noFill/>
              </a:ln>
              <a:effectLst>
                <a:glow rad="228600">
                  <a:schemeClr val="accent3">
                    <a:satMod val="175000"/>
                    <a:alpha val="40000"/>
                  </a:schemeClr>
                </a:glow>
              </a:effectLst>
            </c:spPr>
            <c:txPr>
              <a:bodyPr rot="0" spcFirstLastPara="1" vertOverflow="ellipsis" vert="horz" wrap="square" lIns="38100" tIns="19050" rIns="38100" bIns="19050" anchor="ctr" anchorCtr="1">
                <a:spAutoFit/>
              </a:bodyPr>
              <a:lstStyle/>
              <a:p>
                <a:pPr>
                  <a:defRPr lang="es-ES"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'Gráficas corporativa'!$I$13:$I$17</c:f>
              <c:strCache>
                <c:ptCount val="5"/>
                <c:pt idx="0">
                  <c:v>Gestión Documental</c:v>
                </c:pt>
                <c:pt idx="1">
                  <c:v>Servicio al Ciudadano</c:v>
                </c:pt>
                <c:pt idx="2">
                  <c:v>Gestión del talento humano</c:v>
                </c:pt>
                <c:pt idx="3">
                  <c:v>Integridad</c:v>
                </c:pt>
                <c:pt idx="4">
                  <c:v>Gobierno Digital</c:v>
                </c:pt>
              </c:strCache>
            </c:strRef>
          </c:xVal>
          <c:yVal>
            <c:numRef>
              <c:f>'Gráficas corporativa'!$K$13:$K$17</c:f>
              <c:numCache>
                <c:formatCode>General</c:formatCode>
                <c:ptCount val="5"/>
                <c:pt idx="0">
                  <c:v>86.5</c:v>
                </c:pt>
                <c:pt idx="1">
                  <c:v>86.2</c:v>
                </c:pt>
                <c:pt idx="2">
                  <c:v>82.9</c:v>
                </c:pt>
                <c:pt idx="3">
                  <c:v>77</c:v>
                </c:pt>
                <c:pt idx="4">
                  <c:v>29</c:v>
                </c:pt>
              </c:numCache>
            </c:numRef>
          </c:yVal>
          <c:smooth val="0"/>
          <c:extLst>
            <c:ext xmlns:c16="http://schemas.microsoft.com/office/drawing/2014/chart" uri="{C3380CC4-5D6E-409C-BE32-E72D297353CC}">
              <c16:uniqueId val="{00000007-D8B7-480F-A54D-D1D7745B687C}"/>
            </c:ext>
          </c:extLst>
        </c:ser>
        <c:dLbls>
          <c:showLegendKey val="0"/>
          <c:showVal val="0"/>
          <c:showCatName val="0"/>
          <c:showSerName val="0"/>
          <c:showPercent val="0"/>
          <c:showBubbleSize val="0"/>
        </c:dLbls>
        <c:axId val="293966192"/>
        <c:axId val="293966584"/>
      </c:scatterChart>
      <c:catAx>
        <c:axId val="293966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293966584"/>
        <c:crosses val="autoZero"/>
        <c:auto val="1"/>
        <c:lblAlgn val="ctr"/>
        <c:lblOffset val="100"/>
        <c:noMultiLvlLbl val="0"/>
      </c:catAx>
      <c:valAx>
        <c:axId val="293966584"/>
        <c:scaling>
          <c:orientation val="minMax"/>
          <c:max val="100"/>
        </c:scaling>
        <c:delete val="0"/>
        <c:axPos val="l"/>
        <c:majorGridlines>
          <c:spPr>
            <a:ln w="6350" cap="flat" cmpd="sng" algn="ctr">
              <a:solidFill>
                <a:schemeClr val="bg1">
                  <a:lumMod val="9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293966192"/>
        <c:crosses val="autoZero"/>
        <c:crossBetween val="between"/>
        <c:majorUnit val="20"/>
      </c:valAx>
    </c:plotArea>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40488063963469E-2"/>
          <c:y val="3.6529666037268628E-2"/>
          <c:w val="0.91918152892341343"/>
          <c:h val="0.80193651682704947"/>
        </c:manualLayout>
      </c:layout>
      <c:barChart>
        <c:barDir val="col"/>
        <c:grouping val="clustered"/>
        <c:varyColors val="0"/>
        <c:ser>
          <c:idx val="0"/>
          <c:order val="0"/>
          <c:tx>
            <c:strRef>
              <c:f>Gráficas!$J$31</c:f>
              <c:strCache>
                <c:ptCount val="1"/>
                <c:pt idx="0">
                  <c:v>Niveles</c:v>
                </c:pt>
              </c:strCache>
            </c:strRef>
          </c:tx>
          <c:spPr>
            <a:gradFill>
              <a:gsLst>
                <a:gs pos="0">
                  <a:srgbClr val="009900"/>
                </a:gs>
                <a:gs pos="21000">
                  <a:srgbClr val="FFFF00"/>
                </a:gs>
                <a:gs pos="79000">
                  <a:srgbClr val="EE0000"/>
                </a:gs>
                <a:gs pos="30000">
                  <a:srgbClr val="FFFF00"/>
                </a:gs>
                <a:gs pos="53000">
                  <a:srgbClr val="FF6600"/>
                </a:gs>
                <a:gs pos="100000">
                  <a:srgbClr val="8E0000"/>
                </a:gs>
              </a:gsLst>
              <a:lin ang="5400000" scaled="0"/>
            </a:gradFill>
            <a:ln>
              <a:noFill/>
            </a:ln>
            <a:effectLst/>
          </c:spPr>
          <c:invertIfNegative val="0"/>
          <c:cat>
            <c:strRef>
              <c:f>Gráficas!$I$32:$I$35</c:f>
              <c:strCache>
                <c:ptCount val="4"/>
                <c:pt idx="0">
                  <c:v>Estratégico</c:v>
                </c:pt>
                <c:pt idx="1">
                  <c:v>Documental</c:v>
                </c:pt>
                <c:pt idx="2">
                  <c:v>Tecnológico</c:v>
                </c:pt>
                <c:pt idx="3">
                  <c:v>Cultural </c:v>
                </c:pt>
              </c:strCache>
            </c:strRef>
          </c:cat>
          <c:val>
            <c:numRef>
              <c:f>Gráficas!$J$32:$J$35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0-776C-4E7C-8E3E-8D909F25EBAE}"/>
            </c:ext>
          </c:extLst>
        </c:ser>
        <c:dLbls>
          <c:showLegendKey val="0"/>
          <c:showVal val="0"/>
          <c:showCatName val="0"/>
          <c:showSerName val="0"/>
          <c:showPercent val="0"/>
          <c:showBubbleSize val="0"/>
        </c:dLbls>
        <c:gapWidth val="150"/>
        <c:axId val="293967368"/>
        <c:axId val="293967760"/>
      </c:barChart>
      <c:scatterChart>
        <c:scatterStyle val="lineMarker"/>
        <c:varyColors val="0"/>
        <c:ser>
          <c:idx val="1"/>
          <c:order val="1"/>
          <c:tx>
            <c:strRef>
              <c:f>Gráficas!$K$31</c:f>
              <c:strCache>
                <c:ptCount val="1"/>
                <c:pt idx="0">
                  <c:v>Calificación</c:v>
                </c:pt>
              </c:strCache>
            </c:strRef>
          </c:tx>
          <c:spPr>
            <a:ln w="25400" cap="rnd">
              <a:noFill/>
              <a:round/>
            </a:ln>
            <a:effectLst/>
          </c:spPr>
          <c:marker>
            <c:symbol val="circle"/>
            <c:size val="5"/>
            <c:spPr>
              <a:solidFill>
                <a:schemeClr val="accent2"/>
              </a:solidFill>
              <a:ln w="9525">
                <a:solidFill>
                  <a:schemeClr val="accent2"/>
                </a:solidFill>
              </a:ln>
              <a:effectLst/>
            </c:spPr>
          </c:marker>
          <c:dPt>
            <c:idx val="0"/>
            <c:marker>
              <c:symbol val="dash"/>
              <c:size val="13"/>
              <c:spPr>
                <a:solidFill>
                  <a:schemeClr val="tx1"/>
                </a:solidFill>
                <a:ln w="25400">
                  <a:solidFill>
                    <a:schemeClr val="tx1"/>
                  </a:solidFill>
                  <a:prstDash val="solid"/>
                  <a:headEnd type="triangle"/>
                </a:ln>
                <a:effectLst/>
              </c:spPr>
            </c:marker>
            <c:bubble3D val="0"/>
            <c:spPr>
              <a:ln w="38100" cap="rnd">
                <a:solidFill>
                  <a:schemeClr val="tx1"/>
                </a:solidFill>
                <a:prstDash val="dash"/>
                <a:round/>
                <a:headEnd type="triangle"/>
              </a:ln>
              <a:effectLst/>
            </c:spPr>
            <c:extLst>
              <c:ext xmlns:c16="http://schemas.microsoft.com/office/drawing/2014/chart" uri="{C3380CC4-5D6E-409C-BE32-E72D297353CC}">
                <c16:uniqueId val="{00000002-776C-4E7C-8E3E-8D909F25EBAE}"/>
              </c:ext>
            </c:extLst>
          </c:dPt>
          <c:dPt>
            <c:idx val="1"/>
            <c:marker>
              <c:symbol val="dash"/>
              <c:size val="13"/>
              <c:spPr>
                <a:solidFill>
                  <a:schemeClr val="tx1"/>
                </a:solidFill>
                <a:ln w="25400">
                  <a:solidFill>
                    <a:schemeClr val="tx1"/>
                  </a:solidFill>
                  <a:headEnd type="triangle"/>
                </a:ln>
                <a:effectLst/>
              </c:spPr>
            </c:marker>
            <c:bubble3D val="0"/>
            <c:extLst>
              <c:ext xmlns:c16="http://schemas.microsoft.com/office/drawing/2014/chart" uri="{C3380CC4-5D6E-409C-BE32-E72D297353CC}">
                <c16:uniqueId val="{00000004-776C-4E7C-8E3E-8D909F25EBAE}"/>
              </c:ext>
            </c:extLst>
          </c:dPt>
          <c:dPt>
            <c:idx val="2"/>
            <c:marker>
              <c:symbol val="dash"/>
              <c:size val="13"/>
              <c:spPr>
                <a:solidFill>
                  <a:schemeClr val="tx1"/>
                </a:solidFill>
                <a:ln w="25400">
                  <a:solidFill>
                    <a:schemeClr val="tx1"/>
                  </a:solidFill>
                  <a:headEnd type="triangle"/>
                </a:ln>
                <a:effectLst/>
              </c:spPr>
            </c:marker>
            <c:bubble3D val="0"/>
            <c:extLst>
              <c:ext xmlns:c16="http://schemas.microsoft.com/office/drawing/2014/chart" uri="{C3380CC4-5D6E-409C-BE32-E72D297353CC}">
                <c16:uniqueId val="{00000005-776C-4E7C-8E3E-8D909F25EBAE}"/>
              </c:ext>
            </c:extLst>
          </c:dPt>
          <c:dPt>
            <c:idx val="3"/>
            <c:marker>
              <c:symbol val="dash"/>
              <c:size val="13"/>
              <c:spPr>
                <a:solidFill>
                  <a:schemeClr val="tx1"/>
                </a:solidFill>
                <a:ln w="25400">
                  <a:solidFill>
                    <a:schemeClr val="tx1"/>
                  </a:solidFill>
                  <a:headEnd type="triangle"/>
                </a:ln>
                <a:effectLst/>
              </c:spPr>
            </c:marker>
            <c:bubble3D val="0"/>
            <c:extLst>
              <c:ext xmlns:c16="http://schemas.microsoft.com/office/drawing/2014/chart" uri="{C3380CC4-5D6E-409C-BE32-E72D297353CC}">
                <c16:uniqueId val="{00000006-776C-4E7C-8E3E-8D909F25EBAE}"/>
              </c:ext>
            </c:extLst>
          </c:dPt>
          <c:dLbls>
            <c:spPr>
              <a:noFill/>
              <a:ln>
                <a:noFill/>
              </a:ln>
              <a:effectLst/>
            </c:spPr>
            <c:txPr>
              <a:bodyPr rot="0" spcFirstLastPara="1" vertOverflow="ellipsis" vert="horz" wrap="square" lIns="38100" tIns="19050" rIns="38100" bIns="19050" anchor="ctr" anchorCtr="1">
                <a:spAutoFit/>
              </a:bodyPr>
              <a:lstStyle/>
              <a:p>
                <a:pPr>
                  <a:defRPr lang="es-ES"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Gráficas!$I$32:$I$35</c:f>
              <c:strCache>
                <c:ptCount val="4"/>
                <c:pt idx="0">
                  <c:v>Estratégico</c:v>
                </c:pt>
                <c:pt idx="1">
                  <c:v>Documental</c:v>
                </c:pt>
                <c:pt idx="2">
                  <c:v>Tecnológico</c:v>
                </c:pt>
                <c:pt idx="3">
                  <c:v>Cultural </c:v>
                </c:pt>
              </c:strCache>
            </c:strRef>
          </c:xVal>
          <c:yVal>
            <c:numRef>
              <c:f>Gráficas!$K$32:$K$35</c:f>
              <c:numCache>
                <c:formatCode>0.0</c:formatCode>
                <c:ptCount val="4"/>
                <c:pt idx="0">
                  <c:v>94.5</c:v>
                </c:pt>
                <c:pt idx="1">
                  <c:v>84.8</c:v>
                </c:pt>
                <c:pt idx="2">
                  <c:v>68</c:v>
                </c:pt>
                <c:pt idx="3">
                  <c:v>77.5</c:v>
                </c:pt>
              </c:numCache>
            </c:numRef>
          </c:yVal>
          <c:smooth val="0"/>
          <c:extLst>
            <c:ext xmlns:c16="http://schemas.microsoft.com/office/drawing/2014/chart" uri="{C3380CC4-5D6E-409C-BE32-E72D297353CC}">
              <c16:uniqueId val="{00000007-776C-4E7C-8E3E-8D909F25EBAE}"/>
            </c:ext>
          </c:extLst>
        </c:ser>
        <c:dLbls>
          <c:showLegendKey val="0"/>
          <c:showVal val="0"/>
          <c:showCatName val="0"/>
          <c:showSerName val="0"/>
          <c:showPercent val="0"/>
          <c:showBubbleSize val="0"/>
        </c:dLbls>
        <c:axId val="293967368"/>
        <c:axId val="293967760"/>
      </c:scatterChart>
      <c:catAx>
        <c:axId val="293967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293967760"/>
        <c:crosses val="autoZero"/>
        <c:auto val="1"/>
        <c:lblAlgn val="ctr"/>
        <c:lblOffset val="100"/>
        <c:noMultiLvlLbl val="0"/>
      </c:catAx>
      <c:valAx>
        <c:axId val="293967760"/>
        <c:scaling>
          <c:orientation val="minMax"/>
          <c:max val="100"/>
        </c:scaling>
        <c:delete val="0"/>
        <c:axPos val="l"/>
        <c:majorGridlines>
          <c:spPr>
            <a:ln w="6350" cap="flat" cmpd="sng" algn="ctr">
              <a:solidFill>
                <a:schemeClr val="bg1">
                  <a:lumMod val="9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293967368"/>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40488063963476E-2"/>
          <c:y val="3.6529666037268635E-2"/>
          <c:w val="0.91918152892341343"/>
          <c:h val="0.80193651682704947"/>
        </c:manualLayout>
      </c:layout>
      <c:barChart>
        <c:barDir val="col"/>
        <c:grouping val="clustered"/>
        <c:varyColors val="0"/>
        <c:ser>
          <c:idx val="0"/>
          <c:order val="0"/>
          <c:tx>
            <c:strRef>
              <c:f>Gráficas!$K$33</c:f>
              <c:strCache>
                <c:ptCount val="1"/>
                <c:pt idx="0">
                  <c:v>Rangos</c:v>
                </c:pt>
              </c:strCache>
            </c:strRef>
          </c:tx>
          <c:spPr>
            <a:gradFill>
              <a:gsLst>
                <a:gs pos="0">
                  <a:srgbClr val="009900"/>
                </a:gs>
                <a:gs pos="21000">
                  <a:srgbClr val="FFFF00"/>
                </a:gs>
                <a:gs pos="64000">
                  <a:srgbClr val="FF0000"/>
                </a:gs>
                <a:gs pos="33000">
                  <a:srgbClr val="FFFF00"/>
                </a:gs>
                <a:gs pos="47000">
                  <a:srgbClr val="FF6600"/>
                </a:gs>
                <a:gs pos="100000">
                  <a:srgbClr val="C00000"/>
                </a:gs>
              </a:gsLst>
              <a:lin ang="5400000" scaled="0"/>
            </a:gradFill>
            <a:ln>
              <a:noFill/>
            </a:ln>
            <a:effectLst/>
          </c:spPr>
          <c:invertIfNegative val="0"/>
          <c:cat>
            <c:strRef>
              <c:f>Gráficas!$J$34:$J$37</c:f>
              <c:strCache>
                <c:ptCount val="4"/>
                <c:pt idx="0">
                  <c:v>PLANEACIÓN</c:v>
                </c:pt>
                <c:pt idx="1">
                  <c:v>INGRESO</c:v>
                </c:pt>
                <c:pt idx="2">
                  <c:v>DESARROLLO</c:v>
                </c:pt>
                <c:pt idx="3">
                  <c:v>RETIRO</c:v>
                </c:pt>
              </c:strCache>
            </c:strRef>
          </c:cat>
          <c:val>
            <c:numRef>
              <c:f>Gráficas!$K$34:$K$37</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0-08CB-4007-AE3C-D39E6BFDD390}"/>
            </c:ext>
          </c:extLst>
        </c:ser>
        <c:dLbls>
          <c:showLegendKey val="0"/>
          <c:showVal val="0"/>
          <c:showCatName val="0"/>
          <c:showSerName val="0"/>
          <c:showPercent val="0"/>
          <c:showBubbleSize val="0"/>
        </c:dLbls>
        <c:gapWidth val="150"/>
        <c:axId val="310801776"/>
        <c:axId val="310802168"/>
      </c:barChart>
      <c:scatterChart>
        <c:scatterStyle val="lineMarker"/>
        <c:varyColors val="0"/>
        <c:ser>
          <c:idx val="1"/>
          <c:order val="1"/>
          <c:tx>
            <c:strRef>
              <c:f>Gráficas!$L$33</c:f>
              <c:strCache>
                <c:ptCount val="1"/>
                <c:pt idx="0">
                  <c:v>Puntaje actual</c:v>
                </c:pt>
              </c:strCache>
            </c:strRef>
          </c:tx>
          <c:spPr>
            <a:ln w="25400" cap="rnd">
              <a:noFill/>
              <a:round/>
            </a:ln>
            <a:effectLst/>
          </c:spPr>
          <c:marker>
            <c:symbol val="circle"/>
            <c:size val="5"/>
            <c:spPr>
              <a:solidFill>
                <a:schemeClr val="accent2"/>
              </a:solidFill>
              <a:ln w="9525">
                <a:solidFill>
                  <a:schemeClr val="accent2"/>
                </a:solidFill>
              </a:ln>
              <a:effectLst/>
            </c:spPr>
          </c:marker>
          <c:dPt>
            <c:idx val="0"/>
            <c:marker>
              <c:symbol val="dash"/>
              <c:size val="13"/>
              <c:spPr>
                <a:solidFill>
                  <a:schemeClr val="tx1"/>
                </a:solidFill>
                <a:ln w="25400">
                  <a:solidFill>
                    <a:schemeClr val="tx1"/>
                  </a:solidFill>
                  <a:prstDash val="solid"/>
                  <a:headEnd type="triangle"/>
                </a:ln>
                <a:effectLst/>
              </c:spPr>
            </c:marker>
            <c:bubble3D val="0"/>
            <c:spPr>
              <a:ln w="38100" cap="rnd">
                <a:solidFill>
                  <a:schemeClr val="tx1"/>
                </a:solidFill>
                <a:prstDash val="dash"/>
                <a:round/>
                <a:headEnd type="triangle"/>
              </a:ln>
              <a:effectLst/>
            </c:spPr>
            <c:extLst>
              <c:ext xmlns:c16="http://schemas.microsoft.com/office/drawing/2014/chart" uri="{C3380CC4-5D6E-409C-BE32-E72D297353CC}">
                <c16:uniqueId val="{00000002-08CB-4007-AE3C-D39E6BFDD390}"/>
              </c:ext>
            </c:extLst>
          </c:dPt>
          <c:dPt>
            <c:idx val="1"/>
            <c:marker>
              <c:symbol val="dash"/>
              <c:size val="13"/>
              <c:spPr>
                <a:solidFill>
                  <a:schemeClr val="tx1"/>
                </a:solidFill>
                <a:ln w="25400">
                  <a:solidFill>
                    <a:schemeClr val="tx1"/>
                  </a:solidFill>
                  <a:headEnd type="triangle"/>
                </a:ln>
                <a:effectLst/>
              </c:spPr>
            </c:marker>
            <c:bubble3D val="0"/>
            <c:extLst>
              <c:ext xmlns:c16="http://schemas.microsoft.com/office/drawing/2014/chart" uri="{C3380CC4-5D6E-409C-BE32-E72D297353CC}">
                <c16:uniqueId val="{00000004-08CB-4007-AE3C-D39E6BFDD390}"/>
              </c:ext>
            </c:extLst>
          </c:dPt>
          <c:dPt>
            <c:idx val="2"/>
            <c:marker>
              <c:symbol val="dash"/>
              <c:size val="13"/>
              <c:spPr>
                <a:solidFill>
                  <a:schemeClr val="tx1"/>
                </a:solidFill>
                <a:ln w="25400">
                  <a:solidFill>
                    <a:schemeClr val="tx1"/>
                  </a:solidFill>
                </a:ln>
                <a:effectLst/>
              </c:spPr>
            </c:marker>
            <c:bubble3D val="0"/>
            <c:extLst>
              <c:ext xmlns:c16="http://schemas.microsoft.com/office/drawing/2014/chart" uri="{C3380CC4-5D6E-409C-BE32-E72D297353CC}">
                <c16:uniqueId val="{00000004-F8D4-4A32-A92C-E27C5BAD9922}"/>
              </c:ext>
            </c:extLst>
          </c:dPt>
          <c:dPt>
            <c:idx val="3"/>
            <c:marker>
              <c:symbol val="dash"/>
              <c:size val="13"/>
              <c:spPr>
                <a:solidFill>
                  <a:schemeClr val="tx1"/>
                </a:solidFill>
                <a:ln w="25400">
                  <a:solidFill>
                    <a:schemeClr val="tx1"/>
                  </a:solidFill>
                </a:ln>
                <a:effectLst/>
              </c:spPr>
            </c:marker>
            <c:bubble3D val="0"/>
            <c:extLst>
              <c:ext xmlns:c16="http://schemas.microsoft.com/office/drawing/2014/chart" uri="{C3380CC4-5D6E-409C-BE32-E72D297353CC}">
                <c16:uniqueId val="{00000005-F8D4-4A32-A92C-E27C5BAD9922}"/>
              </c:ext>
            </c:extLst>
          </c:dPt>
          <c:dLbls>
            <c:spPr>
              <a:noFill/>
              <a:ln>
                <a:noFill/>
              </a:ln>
              <a:effectLst/>
            </c:spPr>
            <c:txPr>
              <a:bodyPr rot="0" spcFirstLastPara="1" vertOverflow="ellipsis" vert="horz" wrap="square" lIns="38100" tIns="19050" rIns="38100" bIns="19050" anchor="ctr" anchorCtr="1">
                <a:spAutoFit/>
              </a:bodyPr>
              <a:lstStyle/>
              <a:p>
                <a:pPr>
                  <a:defRPr lang="es-ES"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Gráficas!$J$34:$J$37</c:f>
              <c:strCache>
                <c:ptCount val="4"/>
                <c:pt idx="0">
                  <c:v>PLANEACIÓN</c:v>
                </c:pt>
                <c:pt idx="1">
                  <c:v>INGRESO</c:v>
                </c:pt>
                <c:pt idx="2">
                  <c:v>DESARROLLO</c:v>
                </c:pt>
                <c:pt idx="3">
                  <c:v>RETIRO</c:v>
                </c:pt>
              </c:strCache>
            </c:strRef>
          </c:xVal>
          <c:yVal>
            <c:numRef>
              <c:f>Gráficas!$L$34:$L$37</c:f>
              <c:numCache>
                <c:formatCode>0.0</c:formatCode>
                <c:ptCount val="4"/>
                <c:pt idx="0">
                  <c:v>80.909090909090907</c:v>
                </c:pt>
                <c:pt idx="1">
                  <c:v>78.333333333333272</c:v>
                </c:pt>
                <c:pt idx="2">
                  <c:v>86.104651162790688</c:v>
                </c:pt>
                <c:pt idx="3">
                  <c:v>48</c:v>
                </c:pt>
              </c:numCache>
            </c:numRef>
          </c:yVal>
          <c:smooth val="0"/>
          <c:extLst>
            <c:ext xmlns:c16="http://schemas.microsoft.com/office/drawing/2014/chart" uri="{C3380CC4-5D6E-409C-BE32-E72D297353CC}">
              <c16:uniqueId val="{00000005-08CB-4007-AE3C-D39E6BFDD390}"/>
            </c:ext>
          </c:extLst>
        </c:ser>
        <c:dLbls>
          <c:showLegendKey val="0"/>
          <c:showVal val="0"/>
          <c:showCatName val="0"/>
          <c:showSerName val="0"/>
          <c:showPercent val="0"/>
          <c:showBubbleSize val="0"/>
        </c:dLbls>
        <c:axId val="310801776"/>
        <c:axId val="310802168"/>
      </c:scatterChart>
      <c:catAx>
        <c:axId val="31080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310802168"/>
        <c:crosses val="autoZero"/>
        <c:auto val="1"/>
        <c:lblAlgn val="ctr"/>
        <c:lblOffset val="100"/>
        <c:noMultiLvlLbl val="0"/>
      </c:catAx>
      <c:valAx>
        <c:axId val="310802168"/>
        <c:scaling>
          <c:orientation val="minMax"/>
          <c:max val="100"/>
        </c:scaling>
        <c:delete val="0"/>
        <c:axPos val="l"/>
        <c:majorGridlines>
          <c:spPr>
            <a:ln w="6350" cap="flat" cmpd="sng" algn="ctr">
              <a:solidFill>
                <a:schemeClr val="bg1">
                  <a:lumMod val="9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310801776"/>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40488063963469E-2"/>
          <c:y val="3.6529666037268628E-2"/>
          <c:w val="0.91918152892341343"/>
          <c:h val="0.80193651682704947"/>
        </c:manualLayout>
      </c:layout>
      <c:barChart>
        <c:barDir val="col"/>
        <c:grouping val="clustered"/>
        <c:varyColors val="0"/>
        <c:ser>
          <c:idx val="0"/>
          <c:order val="0"/>
          <c:tx>
            <c:strRef>
              <c:f>Gráficas!$K$33</c:f>
              <c:strCache>
                <c:ptCount val="1"/>
                <c:pt idx="0">
                  <c:v>Rangos</c:v>
                </c:pt>
              </c:strCache>
            </c:strRef>
          </c:tx>
          <c:spPr>
            <a:gradFill>
              <a:gsLst>
                <a:gs pos="0">
                  <a:srgbClr val="009900"/>
                </a:gs>
                <a:gs pos="30083">
                  <a:srgbClr val="FFFF00"/>
                </a:gs>
                <a:gs pos="21000">
                  <a:srgbClr val="FFFF00"/>
                </a:gs>
                <a:gs pos="79000">
                  <a:srgbClr val="FF0000"/>
                </a:gs>
                <a:gs pos="52000">
                  <a:srgbClr val="FF6600"/>
                </a:gs>
                <a:gs pos="100000">
                  <a:srgbClr val="8E0000"/>
                </a:gs>
              </a:gsLst>
              <a:lin ang="5400000" scaled="0"/>
            </a:gradFill>
            <a:ln>
              <a:noFill/>
            </a:ln>
            <a:effectLst/>
          </c:spPr>
          <c:invertIfNegative val="0"/>
          <c:cat>
            <c:strRef>
              <c:f>Gráficas!$J$34:$J$35</c:f>
              <c:strCache>
                <c:ptCount val="2"/>
                <c:pt idx="0">
                  <c:v>Condiciones institucionales idóneas para la implementación y gestión del Código de Integridad</c:v>
                </c:pt>
                <c:pt idx="1">
                  <c:v>Promoción de la gestión del Código de Integridad</c:v>
                </c:pt>
              </c:strCache>
            </c:strRef>
          </c:cat>
          <c:val>
            <c:numRef>
              <c:f>Gráficas!$K$34:$K$35</c:f>
              <c:numCache>
                <c:formatCode>General</c:formatCode>
                <c:ptCount val="2"/>
                <c:pt idx="0">
                  <c:v>100</c:v>
                </c:pt>
                <c:pt idx="1">
                  <c:v>100</c:v>
                </c:pt>
              </c:numCache>
            </c:numRef>
          </c:val>
          <c:extLst>
            <c:ext xmlns:c16="http://schemas.microsoft.com/office/drawing/2014/chart" uri="{C3380CC4-5D6E-409C-BE32-E72D297353CC}">
              <c16:uniqueId val="{00000000-E5BD-44E1-8AFD-6AFFD859DDEA}"/>
            </c:ext>
          </c:extLst>
        </c:ser>
        <c:dLbls>
          <c:showLegendKey val="0"/>
          <c:showVal val="0"/>
          <c:showCatName val="0"/>
          <c:showSerName val="0"/>
          <c:showPercent val="0"/>
          <c:showBubbleSize val="0"/>
        </c:dLbls>
        <c:gapWidth val="150"/>
        <c:axId val="310802952"/>
        <c:axId val="316201592"/>
      </c:barChart>
      <c:scatterChart>
        <c:scatterStyle val="lineMarker"/>
        <c:varyColors val="0"/>
        <c:ser>
          <c:idx val="1"/>
          <c:order val="1"/>
          <c:tx>
            <c:strRef>
              <c:f>Gráficas!$L$33</c:f>
              <c:strCache>
                <c:ptCount val="1"/>
                <c:pt idx="0">
                  <c:v>Puntaje actual</c:v>
                </c:pt>
              </c:strCache>
            </c:strRef>
          </c:tx>
          <c:spPr>
            <a:ln w="25400" cap="rnd">
              <a:noFill/>
              <a:round/>
            </a:ln>
            <a:effectLst/>
          </c:spPr>
          <c:marker>
            <c:symbol val="circle"/>
            <c:size val="5"/>
            <c:spPr>
              <a:solidFill>
                <a:schemeClr val="accent2"/>
              </a:solidFill>
              <a:ln w="9525">
                <a:solidFill>
                  <a:schemeClr val="accent2"/>
                </a:solidFill>
              </a:ln>
              <a:effectLst/>
            </c:spPr>
          </c:marker>
          <c:dPt>
            <c:idx val="0"/>
            <c:marker>
              <c:symbol val="dash"/>
              <c:size val="13"/>
              <c:spPr>
                <a:solidFill>
                  <a:schemeClr val="tx1"/>
                </a:solidFill>
                <a:ln w="25400">
                  <a:solidFill>
                    <a:schemeClr val="tx1"/>
                  </a:solidFill>
                  <a:prstDash val="solid"/>
                  <a:headEnd type="triangle"/>
                </a:ln>
                <a:effectLst/>
              </c:spPr>
            </c:marker>
            <c:bubble3D val="0"/>
            <c:spPr>
              <a:ln w="38100" cap="rnd">
                <a:solidFill>
                  <a:schemeClr val="tx1"/>
                </a:solidFill>
                <a:prstDash val="dash"/>
                <a:round/>
                <a:headEnd type="triangle"/>
              </a:ln>
              <a:effectLst/>
            </c:spPr>
            <c:extLst>
              <c:ext xmlns:c16="http://schemas.microsoft.com/office/drawing/2014/chart" uri="{C3380CC4-5D6E-409C-BE32-E72D297353CC}">
                <c16:uniqueId val="{00000002-E5BD-44E1-8AFD-6AFFD859DDEA}"/>
              </c:ext>
            </c:extLst>
          </c:dPt>
          <c:dPt>
            <c:idx val="1"/>
            <c:marker>
              <c:symbol val="dash"/>
              <c:size val="13"/>
              <c:spPr>
                <a:solidFill>
                  <a:schemeClr val="tx1"/>
                </a:solidFill>
                <a:ln w="25400">
                  <a:solidFill>
                    <a:schemeClr val="tx1"/>
                  </a:solidFill>
                  <a:headEnd type="triangle"/>
                </a:ln>
                <a:effectLst/>
              </c:spPr>
            </c:marker>
            <c:bubble3D val="0"/>
            <c:extLst>
              <c:ext xmlns:c16="http://schemas.microsoft.com/office/drawing/2014/chart" uri="{C3380CC4-5D6E-409C-BE32-E72D297353CC}">
                <c16:uniqueId val="{00000004-E5BD-44E1-8AFD-6AFFD859DDEA}"/>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Gráficas!$J$34:$J$35</c:f>
              <c:strCache>
                <c:ptCount val="2"/>
                <c:pt idx="0">
                  <c:v>Condiciones institucionales idóneas para la implementación y gestión del Código de Integridad</c:v>
                </c:pt>
                <c:pt idx="1">
                  <c:v>Promoción de la gestión del Código de Integridad</c:v>
                </c:pt>
              </c:strCache>
            </c:strRef>
          </c:xVal>
          <c:yVal>
            <c:numRef>
              <c:f>Gráficas!$L$34:$L$35</c:f>
              <c:numCache>
                <c:formatCode>0.0</c:formatCode>
                <c:ptCount val="2"/>
                <c:pt idx="0">
                  <c:v>78.333333333333314</c:v>
                </c:pt>
                <c:pt idx="1">
                  <c:v>75</c:v>
                </c:pt>
              </c:numCache>
            </c:numRef>
          </c:yVal>
          <c:smooth val="0"/>
          <c:extLst>
            <c:ext xmlns:c16="http://schemas.microsoft.com/office/drawing/2014/chart" uri="{C3380CC4-5D6E-409C-BE32-E72D297353CC}">
              <c16:uniqueId val="{00000005-E5BD-44E1-8AFD-6AFFD859DDEA}"/>
            </c:ext>
          </c:extLst>
        </c:ser>
        <c:dLbls>
          <c:showLegendKey val="0"/>
          <c:showVal val="0"/>
          <c:showCatName val="0"/>
          <c:showSerName val="0"/>
          <c:showPercent val="0"/>
          <c:showBubbleSize val="0"/>
        </c:dLbls>
        <c:axId val="310802952"/>
        <c:axId val="316201592"/>
      </c:scatterChart>
      <c:catAx>
        <c:axId val="310802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316201592"/>
        <c:crosses val="autoZero"/>
        <c:auto val="1"/>
        <c:lblAlgn val="ctr"/>
        <c:lblOffset val="100"/>
        <c:noMultiLvlLbl val="0"/>
      </c:catAx>
      <c:valAx>
        <c:axId val="316201592"/>
        <c:scaling>
          <c:orientation val="minMax"/>
          <c:max val="100"/>
        </c:scaling>
        <c:delete val="0"/>
        <c:axPos val="l"/>
        <c:majorGridlines>
          <c:spPr>
            <a:ln w="6350" cap="flat" cmpd="sng" algn="ctr">
              <a:solidFill>
                <a:schemeClr val="bg1">
                  <a:lumMod val="9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310802952"/>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22213500422774"/>
          <c:y val="1.4474232119515699E-2"/>
          <c:w val="0.83223142476249845"/>
          <c:h val="0.61078882259161948"/>
        </c:manualLayout>
      </c:layout>
      <c:barChart>
        <c:barDir val="col"/>
        <c:grouping val="clustered"/>
        <c:varyColors val="0"/>
        <c:ser>
          <c:idx val="0"/>
          <c:order val="0"/>
          <c:tx>
            <c:strRef>
              <c:f>'Gráficas OAP'!$J$11</c:f>
              <c:strCache>
                <c:ptCount val="1"/>
                <c:pt idx="0">
                  <c:v>Niveles</c:v>
                </c:pt>
              </c:strCache>
            </c:strRef>
          </c:tx>
          <c:spPr>
            <a:gradFill>
              <a:gsLst>
                <a:gs pos="0">
                  <a:srgbClr val="009900"/>
                </a:gs>
                <a:gs pos="29000">
                  <a:srgbClr val="FFFF00"/>
                </a:gs>
                <a:gs pos="21000">
                  <a:srgbClr val="FFFF00"/>
                </a:gs>
                <a:gs pos="76000">
                  <a:srgbClr val="FF0000"/>
                </a:gs>
                <a:gs pos="51000">
                  <a:srgbClr val="FF6600"/>
                </a:gs>
                <a:gs pos="100000">
                  <a:srgbClr val="8E0000"/>
                </a:gs>
              </a:gsLst>
              <a:lin ang="5400000" scaled="0"/>
            </a:gradFill>
            <a:ln>
              <a:noFill/>
            </a:ln>
            <a:effectLst/>
          </c:spPr>
          <c:invertIfNegative val="0"/>
          <c:cat>
            <c:strRef>
              <c:f>'Gráficas OAP'!$I$13:$I$21</c:f>
              <c:strCache>
                <c:ptCount val="9"/>
                <c:pt idx="0">
                  <c:v>Gestión Presupuestal</c:v>
                </c:pt>
                <c:pt idx="1">
                  <c:v>Direccionamiento y Planeación</c:v>
                </c:pt>
                <c:pt idx="2">
                  <c:v>Transparencia y Acceso a la Información</c:v>
                </c:pt>
                <c:pt idx="3">
                  <c:v>Plan Anticorrupción</c:v>
                </c:pt>
                <c:pt idx="4">
                  <c:v>Seguimiento y Evaluación del Desempeño</c:v>
                </c:pt>
                <c:pt idx="5">
                  <c:v>Control Interno.</c:v>
                </c:pt>
                <c:pt idx="6">
                  <c:v>Trámites</c:v>
                </c:pt>
                <c:pt idx="7">
                  <c:v>Participación Ciudadana</c:v>
                </c:pt>
                <c:pt idx="8">
                  <c:v>Rendición de Cuentas</c:v>
                </c:pt>
              </c:strCache>
            </c:strRef>
          </c:cat>
          <c:val>
            <c:numRef>
              <c:f>'Gráficas OAP'!$J$13:$J$21</c:f>
              <c:numCache>
                <c:formatCode>General</c:formatCode>
                <c:ptCount val="9"/>
                <c:pt idx="0">
                  <c:v>100</c:v>
                </c:pt>
                <c:pt idx="1">
                  <c:v>100</c:v>
                </c:pt>
                <c:pt idx="2">
                  <c:v>100</c:v>
                </c:pt>
                <c:pt idx="3">
                  <c:v>100</c:v>
                </c:pt>
                <c:pt idx="4">
                  <c:v>100</c:v>
                </c:pt>
                <c:pt idx="5">
                  <c:v>100</c:v>
                </c:pt>
                <c:pt idx="6">
                  <c:v>100</c:v>
                </c:pt>
                <c:pt idx="7">
                  <c:v>100</c:v>
                </c:pt>
                <c:pt idx="8">
                  <c:v>100</c:v>
                </c:pt>
              </c:numCache>
            </c:numRef>
          </c:val>
          <c:extLst>
            <c:ext xmlns:c16="http://schemas.microsoft.com/office/drawing/2014/chart" uri="{C3380CC4-5D6E-409C-BE32-E72D297353CC}">
              <c16:uniqueId val="{00000000-D8B7-480F-A54D-D1D7745B687C}"/>
            </c:ext>
          </c:extLst>
        </c:ser>
        <c:dLbls>
          <c:showLegendKey val="0"/>
          <c:showVal val="0"/>
          <c:showCatName val="0"/>
          <c:showSerName val="0"/>
          <c:showPercent val="0"/>
          <c:showBubbleSize val="0"/>
        </c:dLbls>
        <c:gapWidth val="150"/>
        <c:axId val="316202376"/>
        <c:axId val="316202768"/>
      </c:barChart>
      <c:scatterChart>
        <c:scatterStyle val="lineMarker"/>
        <c:varyColors val="0"/>
        <c:ser>
          <c:idx val="1"/>
          <c:order val="1"/>
          <c:tx>
            <c:strRef>
              <c:f>'Gráficas OAP'!$K$11</c:f>
              <c:strCache>
                <c:ptCount val="1"/>
                <c:pt idx="0">
                  <c:v>Calificación</c:v>
                </c:pt>
              </c:strCache>
            </c:strRef>
          </c:tx>
          <c:spPr>
            <a:ln w="25400" cap="rnd">
              <a:noFill/>
              <a:round/>
            </a:ln>
            <a:effectLst/>
          </c:spPr>
          <c:marker>
            <c:symbol val="circle"/>
            <c:size val="5"/>
            <c:spPr>
              <a:solidFill>
                <a:schemeClr val="accent2"/>
              </a:solidFill>
              <a:ln w="9525">
                <a:solidFill>
                  <a:schemeClr val="accent2"/>
                </a:solidFill>
              </a:ln>
              <a:effectLst/>
            </c:spPr>
          </c:marker>
          <c:dPt>
            <c:idx val="0"/>
            <c:marker>
              <c:symbol val="none"/>
            </c:marker>
            <c:bubble3D val="0"/>
            <c:spPr>
              <a:ln w="38100" cap="rnd">
                <a:solidFill>
                  <a:schemeClr val="tx1"/>
                </a:solidFill>
                <a:prstDash val="dash"/>
                <a:round/>
                <a:headEnd type="triangle"/>
              </a:ln>
              <a:effectLst/>
            </c:spPr>
            <c:extLst>
              <c:ext xmlns:c16="http://schemas.microsoft.com/office/drawing/2014/chart" uri="{C3380CC4-5D6E-409C-BE32-E72D297353CC}">
                <c16:uniqueId val="{00000002-D8B7-480F-A54D-D1D7745B687C}"/>
              </c:ext>
            </c:extLst>
          </c:dPt>
          <c:dLbls>
            <c:spPr>
              <a:noFill/>
              <a:ln>
                <a:noFill/>
              </a:ln>
              <a:effectLst>
                <a:glow rad="228600">
                  <a:schemeClr val="accent3">
                    <a:satMod val="175000"/>
                    <a:alpha val="40000"/>
                  </a:schemeClr>
                </a:glow>
              </a:effectLst>
            </c:spPr>
            <c:txPr>
              <a:bodyPr rot="0" spcFirstLastPara="1" vertOverflow="ellipsis" vert="horz" wrap="square" lIns="38100" tIns="19050" rIns="38100" bIns="19050" anchor="ctr" anchorCtr="1">
                <a:spAutoFit/>
              </a:bodyPr>
              <a:lstStyle/>
              <a:p>
                <a:pPr>
                  <a:defRPr lang="es-ES"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'Gráficas OAP'!$I$13:$I$21</c:f>
              <c:strCache>
                <c:ptCount val="9"/>
                <c:pt idx="0">
                  <c:v>Gestión Presupuestal</c:v>
                </c:pt>
                <c:pt idx="1">
                  <c:v>Direccionamiento y Planeación</c:v>
                </c:pt>
                <c:pt idx="2">
                  <c:v>Transparencia y Acceso a la Información</c:v>
                </c:pt>
                <c:pt idx="3">
                  <c:v>Plan Anticorrupción</c:v>
                </c:pt>
                <c:pt idx="4">
                  <c:v>Seguimiento y Evaluación del Desempeño</c:v>
                </c:pt>
                <c:pt idx="5">
                  <c:v>Control Interno.</c:v>
                </c:pt>
                <c:pt idx="6">
                  <c:v>Trámites</c:v>
                </c:pt>
                <c:pt idx="7">
                  <c:v>Participación Ciudadana</c:v>
                </c:pt>
                <c:pt idx="8">
                  <c:v>Rendición de Cuentas</c:v>
                </c:pt>
              </c:strCache>
            </c:strRef>
          </c:xVal>
          <c:yVal>
            <c:numRef>
              <c:f>'Gráficas OAP'!$K$13:$K$21</c:f>
              <c:numCache>
                <c:formatCode>General</c:formatCode>
                <c:ptCount val="9"/>
                <c:pt idx="0">
                  <c:v>99.1</c:v>
                </c:pt>
                <c:pt idx="1">
                  <c:v>81</c:v>
                </c:pt>
                <c:pt idx="2">
                  <c:v>78.2</c:v>
                </c:pt>
                <c:pt idx="3">
                  <c:v>76</c:v>
                </c:pt>
                <c:pt idx="4">
                  <c:v>68</c:v>
                </c:pt>
                <c:pt idx="5">
                  <c:v>65.7</c:v>
                </c:pt>
                <c:pt idx="6">
                  <c:v>44</c:v>
                </c:pt>
                <c:pt idx="7">
                  <c:v>38.1</c:v>
                </c:pt>
                <c:pt idx="8">
                  <c:v>21.2</c:v>
                </c:pt>
              </c:numCache>
            </c:numRef>
          </c:yVal>
          <c:smooth val="0"/>
          <c:extLst>
            <c:ext xmlns:c16="http://schemas.microsoft.com/office/drawing/2014/chart" uri="{C3380CC4-5D6E-409C-BE32-E72D297353CC}">
              <c16:uniqueId val="{00000007-D8B7-480F-A54D-D1D7745B687C}"/>
            </c:ext>
          </c:extLst>
        </c:ser>
        <c:dLbls>
          <c:showLegendKey val="0"/>
          <c:showVal val="0"/>
          <c:showCatName val="0"/>
          <c:showSerName val="0"/>
          <c:showPercent val="0"/>
          <c:showBubbleSize val="0"/>
        </c:dLbls>
        <c:axId val="316202376"/>
        <c:axId val="316202768"/>
      </c:scatterChart>
      <c:catAx>
        <c:axId val="316202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316202768"/>
        <c:crosses val="autoZero"/>
        <c:auto val="1"/>
        <c:lblAlgn val="ctr"/>
        <c:lblOffset val="100"/>
        <c:noMultiLvlLbl val="0"/>
      </c:catAx>
      <c:valAx>
        <c:axId val="316202768"/>
        <c:scaling>
          <c:orientation val="minMax"/>
          <c:max val="100"/>
        </c:scaling>
        <c:delete val="0"/>
        <c:axPos val="l"/>
        <c:majorGridlines>
          <c:spPr>
            <a:ln w="6350" cap="flat" cmpd="sng" algn="ctr">
              <a:solidFill>
                <a:schemeClr val="bg1">
                  <a:lumMod val="9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316202376"/>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40488063963469E-2"/>
          <c:y val="3.6529666037268628E-2"/>
          <c:w val="0.91918152892341343"/>
          <c:h val="0.80193651682704947"/>
        </c:manualLayout>
      </c:layout>
      <c:barChart>
        <c:barDir val="col"/>
        <c:grouping val="clustered"/>
        <c:varyColors val="0"/>
        <c:ser>
          <c:idx val="0"/>
          <c:order val="0"/>
          <c:tx>
            <c:strRef>
              <c:f>Gráficas!$L$33</c:f>
              <c:strCache>
                <c:ptCount val="1"/>
                <c:pt idx="0">
                  <c:v>Niveles</c:v>
                </c:pt>
              </c:strCache>
            </c:strRef>
          </c:tx>
          <c:spPr>
            <a:gradFill>
              <a:gsLst>
                <a:gs pos="0">
                  <a:srgbClr val="009900"/>
                </a:gs>
                <a:gs pos="35388">
                  <a:srgbClr val="FFFF00"/>
                </a:gs>
                <a:gs pos="24000">
                  <a:srgbClr val="FFFF00"/>
                </a:gs>
                <a:gs pos="75000">
                  <a:srgbClr val="EE0000"/>
                </a:gs>
                <a:gs pos="50000">
                  <a:srgbClr val="FF6600"/>
                </a:gs>
                <a:gs pos="100000">
                  <a:srgbClr val="8E0000"/>
                </a:gs>
              </a:gsLst>
              <a:lin ang="5400000" scaled="0"/>
            </a:gradFill>
            <a:ln>
              <a:noFill/>
            </a:ln>
            <a:effectLst/>
          </c:spPr>
          <c:invertIfNegative val="0"/>
          <c:cat>
            <c:strRef>
              <c:f>Gráficas!$K$34:$K$38</c:f>
              <c:strCache>
                <c:ptCount val="5"/>
                <c:pt idx="0">
                  <c:v>Programación Presupuestal</c:v>
                </c:pt>
                <c:pt idx="1">
                  <c:v>Anteproyecto de Presupuesto</c:v>
                </c:pt>
                <c:pt idx="2">
                  <c:v>Ejecución Presupuestal</c:v>
                </c:pt>
                <c:pt idx="3">
                  <c:v>Ejercicio Contratactual</c:v>
                </c:pt>
                <c:pt idx="4">
                  <c:v>Ejercicio Contable</c:v>
                </c:pt>
              </c:strCache>
            </c:strRef>
          </c:cat>
          <c:val>
            <c:numRef>
              <c:f>Gráficas!$L$34:$L$38</c:f>
              <c:numCache>
                <c:formatCode>General</c:formatCode>
                <c:ptCount val="5"/>
                <c:pt idx="0">
                  <c:v>100</c:v>
                </c:pt>
                <c:pt idx="1">
                  <c:v>100</c:v>
                </c:pt>
                <c:pt idx="2">
                  <c:v>100</c:v>
                </c:pt>
                <c:pt idx="3">
                  <c:v>100</c:v>
                </c:pt>
                <c:pt idx="4">
                  <c:v>100</c:v>
                </c:pt>
              </c:numCache>
            </c:numRef>
          </c:val>
          <c:extLst>
            <c:ext xmlns:c16="http://schemas.microsoft.com/office/drawing/2014/chart" uri="{C3380CC4-5D6E-409C-BE32-E72D297353CC}">
              <c16:uniqueId val="{00000000-8A48-4DCA-B668-E3382E4EFA09}"/>
            </c:ext>
          </c:extLst>
        </c:ser>
        <c:dLbls>
          <c:showLegendKey val="0"/>
          <c:showVal val="0"/>
          <c:showCatName val="0"/>
          <c:showSerName val="0"/>
          <c:showPercent val="0"/>
          <c:showBubbleSize val="0"/>
        </c:dLbls>
        <c:gapWidth val="150"/>
        <c:axId val="539661632"/>
        <c:axId val="539662024"/>
      </c:barChart>
      <c:scatterChart>
        <c:scatterStyle val="lineMarker"/>
        <c:varyColors val="0"/>
        <c:ser>
          <c:idx val="1"/>
          <c:order val="1"/>
          <c:tx>
            <c:strRef>
              <c:f>Gráficas!#REF!</c:f>
              <c:strCache>
                <c:ptCount val="1"/>
                <c:pt idx="0">
                  <c:v>#REF!</c:v>
                </c:pt>
              </c:strCache>
            </c:strRef>
          </c:tx>
          <c:spPr>
            <a:ln w="25400" cap="rnd">
              <a:noFill/>
              <a:round/>
            </a:ln>
            <a:effectLst/>
          </c:spPr>
          <c:marker>
            <c:symbol val="circle"/>
            <c:size val="5"/>
            <c:spPr>
              <a:solidFill>
                <a:schemeClr val="accent2"/>
              </a:solidFill>
              <a:ln w="9525">
                <a:solidFill>
                  <a:schemeClr val="accent2"/>
                </a:solidFill>
              </a:ln>
              <a:effectLst/>
            </c:spPr>
          </c:marker>
          <c:dPt>
            <c:idx val="0"/>
            <c:marker>
              <c:symbol val="dash"/>
              <c:size val="13"/>
              <c:spPr>
                <a:solidFill>
                  <a:schemeClr val="tx1"/>
                </a:solidFill>
                <a:ln w="25400">
                  <a:solidFill>
                    <a:schemeClr val="tx1"/>
                  </a:solidFill>
                  <a:prstDash val="solid"/>
                  <a:headEnd type="triangle"/>
                </a:ln>
                <a:effectLst/>
              </c:spPr>
            </c:marker>
            <c:bubble3D val="0"/>
            <c:spPr>
              <a:ln w="38100" cap="rnd">
                <a:solidFill>
                  <a:schemeClr val="tx1"/>
                </a:solidFill>
                <a:prstDash val="dash"/>
                <a:round/>
                <a:headEnd type="triangle"/>
              </a:ln>
              <a:effectLst/>
            </c:spPr>
            <c:extLst>
              <c:ext xmlns:c16="http://schemas.microsoft.com/office/drawing/2014/chart" uri="{C3380CC4-5D6E-409C-BE32-E72D297353CC}">
                <c16:uniqueId val="{00000002-8A48-4DCA-B668-E3382E4EFA09}"/>
              </c:ext>
            </c:extLst>
          </c:dPt>
          <c:dPt>
            <c:idx val="1"/>
            <c:marker>
              <c:symbol val="dash"/>
              <c:size val="13"/>
              <c:spPr>
                <a:solidFill>
                  <a:schemeClr val="tx1"/>
                </a:solidFill>
                <a:ln w="25400">
                  <a:solidFill>
                    <a:schemeClr val="tx1"/>
                  </a:solidFill>
                  <a:headEnd type="triangle"/>
                </a:ln>
                <a:effectLst/>
              </c:spPr>
            </c:marker>
            <c:bubble3D val="0"/>
            <c:extLst>
              <c:ext xmlns:c16="http://schemas.microsoft.com/office/drawing/2014/chart" uri="{C3380CC4-5D6E-409C-BE32-E72D297353CC}">
                <c16:uniqueId val="{00000004-8A48-4DCA-B668-E3382E4EFA09}"/>
              </c:ext>
            </c:extLst>
          </c:dPt>
          <c:dPt>
            <c:idx val="2"/>
            <c:marker>
              <c:symbol val="dash"/>
              <c:size val="13"/>
              <c:spPr>
                <a:solidFill>
                  <a:schemeClr val="tx1"/>
                </a:solidFill>
                <a:ln w="25400">
                  <a:solidFill>
                    <a:schemeClr val="tx1"/>
                  </a:solidFill>
                  <a:headEnd type="triangle"/>
                </a:ln>
                <a:effectLst/>
              </c:spPr>
            </c:marker>
            <c:bubble3D val="0"/>
            <c:extLst>
              <c:ext xmlns:c16="http://schemas.microsoft.com/office/drawing/2014/chart" uri="{C3380CC4-5D6E-409C-BE32-E72D297353CC}">
                <c16:uniqueId val="{00000005-8A48-4DCA-B668-E3382E4EFA09}"/>
              </c:ext>
            </c:extLst>
          </c:dPt>
          <c:dPt>
            <c:idx val="3"/>
            <c:marker>
              <c:symbol val="dash"/>
              <c:size val="13"/>
              <c:spPr>
                <a:solidFill>
                  <a:schemeClr val="tx1"/>
                </a:solidFill>
                <a:ln w="25400">
                  <a:solidFill>
                    <a:schemeClr val="tx1"/>
                  </a:solidFill>
                  <a:headEnd type="triangle"/>
                </a:ln>
                <a:effectLst/>
              </c:spPr>
            </c:marker>
            <c:bubble3D val="0"/>
            <c:extLst>
              <c:ext xmlns:c16="http://schemas.microsoft.com/office/drawing/2014/chart" uri="{C3380CC4-5D6E-409C-BE32-E72D297353CC}">
                <c16:uniqueId val="{00000006-8A48-4DCA-B668-E3382E4EFA09}"/>
              </c:ext>
            </c:extLst>
          </c:dPt>
          <c:dPt>
            <c:idx val="4"/>
            <c:marker>
              <c:symbol val="dash"/>
              <c:size val="15"/>
              <c:spPr>
                <a:solidFill>
                  <a:schemeClr val="tx1"/>
                </a:solidFill>
                <a:ln w="19050">
                  <a:solidFill>
                    <a:schemeClr val="tx1"/>
                  </a:solidFill>
                </a:ln>
                <a:effectLst/>
              </c:spPr>
            </c:marker>
            <c:bubble3D val="0"/>
            <c:extLst>
              <c:ext xmlns:c16="http://schemas.microsoft.com/office/drawing/2014/chart" uri="{C3380CC4-5D6E-409C-BE32-E72D297353CC}">
                <c16:uniqueId val="{00000006-0CC9-4DE6-A2E5-B6F15DFA2DBA}"/>
              </c:ext>
            </c:extLst>
          </c:dPt>
          <c:dLbls>
            <c:spPr>
              <a:noFill/>
              <a:ln>
                <a:noFill/>
              </a:ln>
              <a:effectLst/>
            </c:spPr>
            <c:txPr>
              <a:bodyPr rot="0" spcFirstLastPara="1" vertOverflow="ellipsis" vert="horz" wrap="square" lIns="38100" tIns="19050" rIns="38100" bIns="19050" anchor="ctr" anchorCtr="1">
                <a:spAutoFit/>
              </a:bodyPr>
              <a:lstStyle/>
              <a:p>
                <a:pPr>
                  <a:defRPr lang="es-ES"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Gráficas!$K$34:$K$38</c:f>
              <c:strCache>
                <c:ptCount val="5"/>
                <c:pt idx="0">
                  <c:v>Programación Presupuestal</c:v>
                </c:pt>
                <c:pt idx="1">
                  <c:v>Anteproyecto de Presupuesto</c:v>
                </c:pt>
                <c:pt idx="2">
                  <c:v>Ejecución Presupuestal</c:v>
                </c:pt>
                <c:pt idx="3">
                  <c:v>Ejercicio Contratactual</c:v>
                </c:pt>
                <c:pt idx="4">
                  <c:v>Ejercicio Contable</c:v>
                </c:pt>
              </c:strCache>
            </c:strRef>
          </c:xVal>
          <c:yVal>
            <c:numRef>
              <c:f>Gráficas!$M$34:$M$38</c:f>
              <c:numCache>
                <c:formatCode>0.0</c:formatCode>
                <c:ptCount val="5"/>
                <c:pt idx="0">
                  <c:v>94</c:v>
                </c:pt>
                <c:pt idx="1">
                  <c:v>100</c:v>
                </c:pt>
                <c:pt idx="2">
                  <c:v>100</c:v>
                </c:pt>
                <c:pt idx="3">
                  <c:v>100</c:v>
                </c:pt>
                <c:pt idx="4">
                  <c:v>99.333333333333286</c:v>
                </c:pt>
              </c:numCache>
            </c:numRef>
          </c:yVal>
          <c:smooth val="0"/>
          <c:extLst>
            <c:ext xmlns:c16="http://schemas.microsoft.com/office/drawing/2014/chart" uri="{C3380CC4-5D6E-409C-BE32-E72D297353CC}">
              <c16:uniqueId val="{00000007-8A48-4DCA-B668-E3382E4EFA09}"/>
            </c:ext>
          </c:extLst>
        </c:ser>
        <c:dLbls>
          <c:showLegendKey val="0"/>
          <c:showVal val="0"/>
          <c:showCatName val="0"/>
          <c:showSerName val="0"/>
          <c:showPercent val="0"/>
          <c:showBubbleSize val="0"/>
        </c:dLbls>
        <c:axId val="539661632"/>
        <c:axId val="539662024"/>
      </c:scatterChart>
      <c:catAx>
        <c:axId val="53966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539662024"/>
        <c:crosses val="autoZero"/>
        <c:auto val="1"/>
        <c:lblAlgn val="ctr"/>
        <c:lblOffset val="100"/>
        <c:noMultiLvlLbl val="0"/>
      </c:catAx>
      <c:valAx>
        <c:axId val="539662024"/>
        <c:scaling>
          <c:orientation val="minMax"/>
          <c:max val="100"/>
        </c:scaling>
        <c:delete val="0"/>
        <c:axPos val="l"/>
        <c:majorGridlines>
          <c:spPr>
            <a:ln w="6350" cap="flat" cmpd="sng" algn="ctr">
              <a:solidFill>
                <a:schemeClr val="bg1">
                  <a:lumMod val="9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539661632"/>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40488063963469E-2"/>
          <c:y val="3.6529666037268628E-2"/>
          <c:w val="0.91918152892341343"/>
          <c:h val="0.80193651682704947"/>
        </c:manualLayout>
      </c:layout>
      <c:barChart>
        <c:barDir val="col"/>
        <c:grouping val="clustered"/>
        <c:varyColors val="0"/>
        <c:ser>
          <c:idx val="0"/>
          <c:order val="0"/>
          <c:tx>
            <c:strRef>
              <c:f>Gráficas!$K$33</c:f>
              <c:strCache>
                <c:ptCount val="1"/>
                <c:pt idx="0">
                  <c:v>Rangos</c:v>
                </c:pt>
              </c:strCache>
            </c:strRef>
          </c:tx>
          <c:spPr>
            <a:gradFill>
              <a:gsLst>
                <a:gs pos="0">
                  <a:srgbClr val="009900"/>
                </a:gs>
                <a:gs pos="21000">
                  <a:srgbClr val="FFFF00"/>
                </a:gs>
                <a:gs pos="80000">
                  <a:srgbClr val="FF0000"/>
                </a:gs>
                <a:gs pos="34000">
                  <a:srgbClr val="FFFF00"/>
                </a:gs>
                <a:gs pos="59000">
                  <a:srgbClr val="FF6600"/>
                </a:gs>
                <a:gs pos="100000">
                  <a:srgbClr val="8E0000"/>
                </a:gs>
              </a:gsLst>
              <a:lin ang="5400000" scaled="0"/>
            </a:gradFill>
            <a:ln>
              <a:noFill/>
            </a:ln>
            <a:effectLst/>
          </c:spPr>
          <c:invertIfNegative val="0"/>
          <c:cat>
            <c:strRef>
              <c:f>Gráficas!$J$34:$J$36</c:f>
              <c:strCache>
                <c:ptCount val="3"/>
                <c:pt idx="0">
                  <c:v>Contexto Estratégico</c:v>
                </c:pt>
                <c:pt idx="1">
                  <c:v>Calidad de la Planeación</c:v>
                </c:pt>
                <c:pt idx="2">
                  <c:v>Liderazgo Estratégico</c:v>
                </c:pt>
              </c:strCache>
            </c:strRef>
          </c:cat>
          <c:val>
            <c:numRef>
              <c:f>Gráficas!$K$34:$K$36</c:f>
              <c:numCache>
                <c:formatCode>General</c:formatCode>
                <c:ptCount val="3"/>
                <c:pt idx="0">
                  <c:v>100</c:v>
                </c:pt>
                <c:pt idx="1">
                  <c:v>100</c:v>
                </c:pt>
                <c:pt idx="2">
                  <c:v>100</c:v>
                </c:pt>
              </c:numCache>
            </c:numRef>
          </c:val>
          <c:extLst>
            <c:ext xmlns:c16="http://schemas.microsoft.com/office/drawing/2014/chart" uri="{C3380CC4-5D6E-409C-BE32-E72D297353CC}">
              <c16:uniqueId val="{00000000-E5BD-44E1-8AFD-6AFFD859DDEA}"/>
            </c:ext>
          </c:extLst>
        </c:ser>
        <c:dLbls>
          <c:showLegendKey val="0"/>
          <c:showVal val="0"/>
          <c:showCatName val="0"/>
          <c:showSerName val="0"/>
          <c:showPercent val="0"/>
          <c:showBubbleSize val="0"/>
        </c:dLbls>
        <c:gapWidth val="150"/>
        <c:axId val="539662808"/>
        <c:axId val="539663200"/>
      </c:barChart>
      <c:scatterChart>
        <c:scatterStyle val="lineMarker"/>
        <c:varyColors val="0"/>
        <c:ser>
          <c:idx val="1"/>
          <c:order val="1"/>
          <c:tx>
            <c:strRef>
              <c:f>Gráficas!$L$33</c:f>
              <c:strCache>
                <c:ptCount val="1"/>
                <c:pt idx="0">
                  <c:v>Puntaje actual</c:v>
                </c:pt>
              </c:strCache>
            </c:strRef>
          </c:tx>
          <c:spPr>
            <a:ln w="25400" cap="rnd">
              <a:noFill/>
              <a:round/>
            </a:ln>
            <a:effectLst/>
          </c:spPr>
          <c:marker>
            <c:symbol val="dash"/>
            <c:size val="15"/>
            <c:spPr>
              <a:solidFill>
                <a:schemeClr val="tx1"/>
              </a:solidFill>
              <a:ln w="19050">
                <a:solidFill>
                  <a:schemeClr val="tx1"/>
                </a:solidFill>
              </a:ln>
              <a:effectLst/>
            </c:spPr>
          </c:marker>
          <c:dPt>
            <c:idx val="0"/>
            <c:marker>
              <c:spPr>
                <a:solidFill>
                  <a:schemeClr val="tx1"/>
                </a:solidFill>
                <a:ln w="19050">
                  <a:solidFill>
                    <a:schemeClr val="tx1"/>
                  </a:solidFill>
                  <a:prstDash val="solid"/>
                  <a:headEnd type="triangle"/>
                </a:ln>
                <a:effectLst/>
              </c:spPr>
            </c:marker>
            <c:bubble3D val="0"/>
            <c:spPr>
              <a:ln w="38100" cap="rnd">
                <a:solidFill>
                  <a:schemeClr val="tx1"/>
                </a:solidFill>
                <a:prstDash val="dash"/>
                <a:round/>
                <a:headEnd type="triangle"/>
              </a:ln>
              <a:effectLst/>
            </c:spPr>
            <c:extLst>
              <c:ext xmlns:c16="http://schemas.microsoft.com/office/drawing/2014/chart" uri="{C3380CC4-5D6E-409C-BE32-E72D297353CC}">
                <c16:uniqueId val="{00000002-E5BD-44E1-8AFD-6AFFD859DDEA}"/>
              </c:ext>
            </c:extLst>
          </c:dPt>
          <c:dPt>
            <c:idx val="1"/>
            <c:marker>
              <c:spPr>
                <a:solidFill>
                  <a:schemeClr val="tx1"/>
                </a:solidFill>
                <a:ln w="19050">
                  <a:solidFill>
                    <a:schemeClr val="tx1"/>
                  </a:solidFill>
                  <a:headEnd type="triangle"/>
                </a:ln>
                <a:effectLst/>
              </c:spPr>
            </c:marker>
            <c:bubble3D val="0"/>
            <c:extLst>
              <c:ext xmlns:c16="http://schemas.microsoft.com/office/drawing/2014/chart" uri="{C3380CC4-5D6E-409C-BE32-E72D297353CC}">
                <c16:uniqueId val="{00000004-E5BD-44E1-8AFD-6AFFD859DDEA}"/>
              </c:ext>
            </c:extLst>
          </c:dPt>
          <c:dLbls>
            <c:spPr>
              <a:noFill/>
              <a:ln>
                <a:noFill/>
              </a:ln>
              <a:effectLst/>
            </c:spPr>
            <c:txPr>
              <a:bodyPr rot="0" spcFirstLastPara="1" vertOverflow="ellipsis" vert="horz" wrap="square" lIns="38100" tIns="19050" rIns="38100" bIns="19050" anchor="ctr" anchorCtr="1">
                <a:spAutoFit/>
              </a:bodyPr>
              <a:lstStyle/>
              <a:p>
                <a:pPr>
                  <a:defRPr lang="es-ES"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Gráficas!$J$34:$J$36</c:f>
              <c:strCache>
                <c:ptCount val="3"/>
                <c:pt idx="0">
                  <c:v>Contexto Estratégico</c:v>
                </c:pt>
                <c:pt idx="1">
                  <c:v>Calidad de la Planeación</c:v>
                </c:pt>
                <c:pt idx="2">
                  <c:v>Liderazgo Estratégico</c:v>
                </c:pt>
              </c:strCache>
            </c:strRef>
          </c:xVal>
          <c:yVal>
            <c:numRef>
              <c:f>Gráficas!$L$34:$L$36</c:f>
              <c:numCache>
                <c:formatCode>0.0</c:formatCode>
                <c:ptCount val="3"/>
                <c:pt idx="0">
                  <c:v>70.588235294117666</c:v>
                </c:pt>
                <c:pt idx="1">
                  <c:v>84.516129032258064</c:v>
                </c:pt>
                <c:pt idx="2">
                  <c:v>86.666666666666671</c:v>
                </c:pt>
              </c:numCache>
            </c:numRef>
          </c:yVal>
          <c:smooth val="0"/>
          <c:extLst>
            <c:ext xmlns:c16="http://schemas.microsoft.com/office/drawing/2014/chart" uri="{C3380CC4-5D6E-409C-BE32-E72D297353CC}">
              <c16:uniqueId val="{00000005-E5BD-44E1-8AFD-6AFFD859DDEA}"/>
            </c:ext>
          </c:extLst>
        </c:ser>
        <c:dLbls>
          <c:showLegendKey val="0"/>
          <c:showVal val="0"/>
          <c:showCatName val="0"/>
          <c:showSerName val="0"/>
          <c:showPercent val="0"/>
          <c:showBubbleSize val="0"/>
        </c:dLbls>
        <c:axId val="539662808"/>
        <c:axId val="539663200"/>
      </c:scatterChart>
      <c:catAx>
        <c:axId val="539662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539663200"/>
        <c:crosses val="autoZero"/>
        <c:auto val="1"/>
        <c:lblAlgn val="ctr"/>
        <c:lblOffset val="100"/>
        <c:noMultiLvlLbl val="0"/>
      </c:catAx>
      <c:valAx>
        <c:axId val="539663200"/>
        <c:scaling>
          <c:orientation val="minMax"/>
          <c:max val="100"/>
        </c:scaling>
        <c:delete val="0"/>
        <c:axPos val="l"/>
        <c:majorGridlines>
          <c:spPr>
            <a:ln w="6350" cap="flat" cmpd="sng" algn="ctr">
              <a:solidFill>
                <a:schemeClr val="bg1">
                  <a:lumMod val="9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539662808"/>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40488063963469E-2"/>
          <c:y val="3.6529666037268628E-2"/>
          <c:w val="0.91918152892341343"/>
          <c:h val="0.60435851760577608"/>
        </c:manualLayout>
      </c:layout>
      <c:barChart>
        <c:barDir val="col"/>
        <c:grouping val="clustered"/>
        <c:varyColors val="0"/>
        <c:ser>
          <c:idx val="0"/>
          <c:order val="0"/>
          <c:tx>
            <c:strRef>
              <c:f>Gráficas!$J$35</c:f>
              <c:strCache>
                <c:ptCount val="1"/>
                <c:pt idx="0">
                  <c:v>Niveles</c:v>
                </c:pt>
              </c:strCache>
            </c:strRef>
          </c:tx>
          <c:spPr>
            <a:gradFill>
              <a:gsLst>
                <a:gs pos="0">
                  <a:srgbClr val="009900"/>
                </a:gs>
                <a:gs pos="21000">
                  <a:srgbClr val="FFFF00"/>
                </a:gs>
                <a:gs pos="79000">
                  <a:srgbClr val="EE0000"/>
                </a:gs>
                <a:gs pos="34000">
                  <a:srgbClr val="FFFF00"/>
                </a:gs>
                <a:gs pos="54000">
                  <a:srgbClr val="FF6600"/>
                </a:gs>
                <a:gs pos="100000">
                  <a:srgbClr val="8E0000"/>
                </a:gs>
              </a:gsLst>
              <a:lin ang="5400000" scaled="0"/>
            </a:gradFill>
            <a:ln>
              <a:noFill/>
            </a:ln>
            <a:effectLst/>
          </c:spPr>
          <c:invertIfNegative val="0"/>
          <c:cat>
            <c:strRef>
              <c:f>Gráficas!$I$36:$I$43</c:f>
              <c:strCache>
                <c:ptCount val="8"/>
                <c:pt idx="0">
                  <c:v>Transparencia pasiva</c:v>
                </c:pt>
                <c:pt idx="1">
                  <c:v>Transparencia activa </c:v>
                </c:pt>
                <c:pt idx="2">
                  <c:v>Seguimiento acceso a la información pública</c:v>
                </c:pt>
                <c:pt idx="3">
                  <c:v>Divulgación política de seguridad de la información y de protección de datos personales</c:v>
                </c:pt>
                <c:pt idx="4">
                  <c:v>Gestión documental para el acceso a la información pública </c:v>
                </c:pt>
                <c:pt idx="5">
                  <c:v>Instrumentos gestión de la información </c:v>
                </c:pt>
                <c:pt idx="6">
                  <c:v>Criterios diferenciales de accesibilidad a la información pública </c:v>
                </c:pt>
                <c:pt idx="7">
                  <c:v>Conocimientos y criterios sobre transparencia y acceso a la información pública </c:v>
                </c:pt>
              </c:strCache>
            </c:strRef>
          </c:cat>
          <c:val>
            <c:numRef>
              <c:f>Gráficas!$J$36:$J$43</c:f>
              <c:numCache>
                <c:formatCode>General</c:formatCode>
                <c:ptCount val="8"/>
                <c:pt idx="0">
                  <c:v>100</c:v>
                </c:pt>
                <c:pt idx="1">
                  <c:v>100</c:v>
                </c:pt>
                <c:pt idx="2">
                  <c:v>100</c:v>
                </c:pt>
                <c:pt idx="3">
                  <c:v>100</c:v>
                </c:pt>
                <c:pt idx="4">
                  <c:v>100</c:v>
                </c:pt>
                <c:pt idx="5">
                  <c:v>100</c:v>
                </c:pt>
                <c:pt idx="6">
                  <c:v>100</c:v>
                </c:pt>
                <c:pt idx="7">
                  <c:v>100</c:v>
                </c:pt>
              </c:numCache>
            </c:numRef>
          </c:val>
          <c:extLst>
            <c:ext xmlns:c16="http://schemas.microsoft.com/office/drawing/2014/chart" uri="{C3380CC4-5D6E-409C-BE32-E72D297353CC}">
              <c16:uniqueId val="{00000000-776C-4E7C-8E3E-8D909F25EBAE}"/>
            </c:ext>
          </c:extLst>
        </c:ser>
        <c:dLbls>
          <c:showLegendKey val="0"/>
          <c:showVal val="0"/>
          <c:showCatName val="0"/>
          <c:showSerName val="0"/>
          <c:showPercent val="0"/>
          <c:showBubbleSize val="0"/>
        </c:dLbls>
        <c:gapWidth val="150"/>
        <c:axId val="284282264"/>
        <c:axId val="284282656"/>
      </c:barChart>
      <c:scatterChart>
        <c:scatterStyle val="lineMarker"/>
        <c:varyColors val="0"/>
        <c:ser>
          <c:idx val="1"/>
          <c:order val="1"/>
          <c:tx>
            <c:strRef>
              <c:f>Gráficas!$K$35</c:f>
              <c:strCache>
                <c:ptCount val="1"/>
                <c:pt idx="0">
                  <c:v>Calificación</c:v>
                </c:pt>
              </c:strCache>
            </c:strRef>
          </c:tx>
          <c:spPr>
            <a:ln w="25400" cap="rnd">
              <a:noFill/>
              <a:round/>
            </a:ln>
            <a:effectLst/>
          </c:spPr>
          <c:marker>
            <c:symbol val="dash"/>
            <c:size val="15"/>
            <c:spPr>
              <a:solidFill>
                <a:schemeClr val="tx1"/>
              </a:solidFill>
              <a:ln w="19050">
                <a:solidFill>
                  <a:schemeClr val="tx1"/>
                </a:solidFill>
              </a:ln>
              <a:effectLst/>
            </c:spPr>
          </c:marker>
          <c:dPt>
            <c:idx val="0"/>
            <c:marker>
              <c:spPr>
                <a:solidFill>
                  <a:schemeClr val="tx1"/>
                </a:solidFill>
                <a:ln w="19050">
                  <a:solidFill>
                    <a:schemeClr val="tx1"/>
                  </a:solidFill>
                  <a:prstDash val="solid"/>
                  <a:headEnd type="triangle"/>
                </a:ln>
                <a:effectLst/>
              </c:spPr>
            </c:marker>
            <c:bubble3D val="0"/>
            <c:spPr>
              <a:ln w="38100" cap="rnd">
                <a:solidFill>
                  <a:schemeClr val="tx1"/>
                </a:solidFill>
                <a:prstDash val="dash"/>
                <a:round/>
                <a:headEnd type="triangle"/>
              </a:ln>
              <a:effectLst/>
            </c:spPr>
            <c:extLst>
              <c:ext xmlns:c16="http://schemas.microsoft.com/office/drawing/2014/chart" uri="{C3380CC4-5D6E-409C-BE32-E72D297353CC}">
                <c16:uniqueId val="{00000002-776C-4E7C-8E3E-8D909F25EBAE}"/>
              </c:ext>
            </c:extLst>
          </c:dPt>
          <c:dPt>
            <c:idx val="1"/>
            <c:marker>
              <c:spPr>
                <a:solidFill>
                  <a:schemeClr val="tx1"/>
                </a:solidFill>
                <a:ln w="19050">
                  <a:solidFill>
                    <a:schemeClr val="tx1"/>
                  </a:solidFill>
                  <a:headEnd type="triangle"/>
                </a:ln>
                <a:effectLst/>
              </c:spPr>
            </c:marker>
            <c:bubble3D val="0"/>
            <c:extLst>
              <c:ext xmlns:c16="http://schemas.microsoft.com/office/drawing/2014/chart" uri="{C3380CC4-5D6E-409C-BE32-E72D297353CC}">
                <c16:uniqueId val="{00000004-776C-4E7C-8E3E-8D909F25EBAE}"/>
              </c:ext>
            </c:extLst>
          </c:dPt>
          <c:dPt>
            <c:idx val="2"/>
            <c:marker>
              <c:spPr>
                <a:solidFill>
                  <a:schemeClr val="tx1"/>
                </a:solidFill>
                <a:ln w="19050">
                  <a:solidFill>
                    <a:schemeClr val="tx1"/>
                  </a:solidFill>
                  <a:headEnd type="triangle"/>
                </a:ln>
                <a:effectLst/>
              </c:spPr>
            </c:marker>
            <c:bubble3D val="0"/>
            <c:extLst>
              <c:ext xmlns:c16="http://schemas.microsoft.com/office/drawing/2014/chart" uri="{C3380CC4-5D6E-409C-BE32-E72D297353CC}">
                <c16:uniqueId val="{00000005-776C-4E7C-8E3E-8D909F25EBAE}"/>
              </c:ext>
            </c:extLst>
          </c:dPt>
          <c:dPt>
            <c:idx val="3"/>
            <c:marker>
              <c:spPr>
                <a:solidFill>
                  <a:schemeClr val="tx1"/>
                </a:solidFill>
                <a:ln w="19050">
                  <a:solidFill>
                    <a:schemeClr val="tx1"/>
                  </a:solidFill>
                  <a:headEnd type="triangle"/>
                </a:ln>
                <a:effectLst/>
              </c:spPr>
            </c:marker>
            <c:bubble3D val="0"/>
            <c:extLst>
              <c:ext xmlns:c16="http://schemas.microsoft.com/office/drawing/2014/chart" uri="{C3380CC4-5D6E-409C-BE32-E72D297353CC}">
                <c16:uniqueId val="{00000006-776C-4E7C-8E3E-8D909F25EBAE}"/>
              </c:ext>
            </c:extLst>
          </c:dPt>
          <c:dLbls>
            <c:spPr>
              <a:noFill/>
              <a:ln>
                <a:noFill/>
              </a:ln>
              <a:effectLst/>
            </c:spPr>
            <c:txPr>
              <a:bodyPr rot="0" spcFirstLastPara="1" vertOverflow="ellipsis" vert="horz" wrap="square" lIns="38100" tIns="19050" rIns="38100" bIns="19050" anchor="ctr" anchorCtr="1">
                <a:spAutoFit/>
              </a:bodyPr>
              <a:lstStyle/>
              <a:p>
                <a:pPr>
                  <a:defRPr lang="es-ES"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Gráficas!$I$36:$I$43</c:f>
              <c:strCache>
                <c:ptCount val="8"/>
                <c:pt idx="0">
                  <c:v>Transparencia pasiva</c:v>
                </c:pt>
                <c:pt idx="1">
                  <c:v>Transparencia activa </c:v>
                </c:pt>
                <c:pt idx="2">
                  <c:v>Seguimiento acceso a la información pública</c:v>
                </c:pt>
                <c:pt idx="3">
                  <c:v>Divulgación política de seguridad de la información y de protección de datos personales</c:v>
                </c:pt>
                <c:pt idx="4">
                  <c:v>Gestión documental para el acceso a la información pública </c:v>
                </c:pt>
                <c:pt idx="5">
                  <c:v>Instrumentos gestión de la información </c:v>
                </c:pt>
                <c:pt idx="6">
                  <c:v>Criterios diferenciales de accesibilidad a la información pública </c:v>
                </c:pt>
                <c:pt idx="7">
                  <c:v>Conocimientos y criterios sobre transparencia y acceso a la información pública </c:v>
                </c:pt>
              </c:strCache>
            </c:strRef>
          </c:xVal>
          <c:yVal>
            <c:numRef>
              <c:f>Gráficas!$K$36:$K$43</c:f>
              <c:numCache>
                <c:formatCode>0.0</c:formatCode>
                <c:ptCount val="8"/>
                <c:pt idx="0">
                  <c:v>83.333333333333286</c:v>
                </c:pt>
                <c:pt idx="1">
                  <c:v>81.063829787234084</c:v>
                </c:pt>
                <c:pt idx="2">
                  <c:v>60</c:v>
                </c:pt>
                <c:pt idx="3">
                  <c:v>80</c:v>
                </c:pt>
                <c:pt idx="4">
                  <c:v>76</c:v>
                </c:pt>
                <c:pt idx="5">
                  <c:v>92.5</c:v>
                </c:pt>
                <c:pt idx="6">
                  <c:v>72</c:v>
                </c:pt>
                <c:pt idx="7">
                  <c:v>40</c:v>
                </c:pt>
              </c:numCache>
            </c:numRef>
          </c:yVal>
          <c:smooth val="0"/>
          <c:extLst>
            <c:ext xmlns:c16="http://schemas.microsoft.com/office/drawing/2014/chart" uri="{C3380CC4-5D6E-409C-BE32-E72D297353CC}">
              <c16:uniqueId val="{00000007-776C-4E7C-8E3E-8D909F25EBAE}"/>
            </c:ext>
          </c:extLst>
        </c:ser>
        <c:dLbls>
          <c:showLegendKey val="0"/>
          <c:showVal val="0"/>
          <c:showCatName val="0"/>
          <c:showSerName val="0"/>
          <c:showPercent val="0"/>
          <c:showBubbleSize val="0"/>
        </c:dLbls>
        <c:axId val="284282264"/>
        <c:axId val="284282656"/>
      </c:scatterChart>
      <c:catAx>
        <c:axId val="284282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284282656"/>
        <c:crosses val="autoZero"/>
        <c:auto val="1"/>
        <c:lblAlgn val="ctr"/>
        <c:lblOffset val="100"/>
        <c:noMultiLvlLbl val="0"/>
      </c:catAx>
      <c:valAx>
        <c:axId val="284282656"/>
        <c:scaling>
          <c:orientation val="minMax"/>
          <c:max val="100"/>
        </c:scaling>
        <c:delete val="0"/>
        <c:axPos val="l"/>
        <c:majorGridlines>
          <c:spPr>
            <a:ln w="6350" cap="flat" cmpd="sng" algn="ctr">
              <a:solidFill>
                <a:schemeClr val="bg1">
                  <a:lumMod val="9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284282264"/>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E2CB85-CB11-4CA7-9404-87053767F4AF}"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s-CO"/>
        </a:p>
      </dgm:t>
    </dgm:pt>
    <dgm:pt modelId="{965867FF-4CD8-4FC1-8856-967F8871ACBF}">
      <dgm:prSet phldrT="[Texto]"/>
      <dgm:spPr/>
      <dgm:t>
        <a:bodyPr/>
        <a:lstStyle/>
        <a:p>
          <a:r>
            <a:rPr lang="es-CO" b="0" i="0" u="none" dirty="0"/>
            <a:t>Plan Institucional de Archivos de la Entidad ­PINAR actualizado</a:t>
          </a:r>
          <a:endParaRPr lang="es-CO" dirty="0"/>
        </a:p>
      </dgm:t>
    </dgm:pt>
    <dgm:pt modelId="{E3AF2E08-19E4-4C2F-92BC-43402C74CB43}" type="parTrans" cxnId="{F0D2E219-D9CC-4458-B8DC-3065690E5935}">
      <dgm:prSet/>
      <dgm:spPr/>
      <dgm:t>
        <a:bodyPr/>
        <a:lstStyle/>
        <a:p>
          <a:endParaRPr lang="es-CO"/>
        </a:p>
      </dgm:t>
    </dgm:pt>
    <dgm:pt modelId="{97683883-5DCF-4FB3-B384-8D29793BB29D}" type="sibTrans" cxnId="{F0D2E219-D9CC-4458-B8DC-3065690E5935}">
      <dgm:prSet/>
      <dgm:spPr/>
      <dgm:t>
        <a:bodyPr/>
        <a:lstStyle/>
        <a:p>
          <a:endParaRPr lang="es-CO"/>
        </a:p>
      </dgm:t>
    </dgm:pt>
    <dgm:pt modelId="{811A86D7-8E11-4027-8790-001680ED8B6E}">
      <dgm:prSet/>
      <dgm:spPr/>
      <dgm:t>
        <a:bodyPr/>
        <a:lstStyle/>
        <a:p>
          <a:r>
            <a:rPr lang="es-CO" b="0" i="0" u="none" dirty="0"/>
            <a:t>Plan Anual de Adquisiciones</a:t>
          </a:r>
          <a:endParaRPr lang="es-CO" dirty="0"/>
        </a:p>
      </dgm:t>
    </dgm:pt>
    <dgm:pt modelId="{1F0BC660-8EB9-41BE-8AAC-4C4003060DB5}" type="parTrans" cxnId="{0BFF0213-BA45-41FE-81D3-088A25EF7059}">
      <dgm:prSet/>
      <dgm:spPr/>
      <dgm:t>
        <a:bodyPr/>
        <a:lstStyle/>
        <a:p>
          <a:endParaRPr lang="es-CO"/>
        </a:p>
      </dgm:t>
    </dgm:pt>
    <dgm:pt modelId="{45E0ABAB-74FB-4038-9804-B1B44BCBAB3A}" type="sibTrans" cxnId="{0BFF0213-BA45-41FE-81D3-088A25EF7059}">
      <dgm:prSet/>
      <dgm:spPr/>
      <dgm:t>
        <a:bodyPr/>
        <a:lstStyle/>
        <a:p>
          <a:endParaRPr lang="es-CO"/>
        </a:p>
      </dgm:t>
    </dgm:pt>
    <dgm:pt modelId="{2C128124-BF17-4DAF-AC5D-8822B3A6D49F}">
      <dgm:prSet/>
      <dgm:spPr/>
      <dgm:t>
        <a:bodyPr/>
        <a:lstStyle/>
        <a:p>
          <a:r>
            <a:rPr lang="es-CO" b="0" i="0" u="none" dirty="0"/>
            <a:t>Plan Anticorrupción y de Atención al Ciudadano</a:t>
          </a:r>
          <a:endParaRPr lang="es-CO" dirty="0"/>
        </a:p>
      </dgm:t>
    </dgm:pt>
    <dgm:pt modelId="{D657CD0E-1480-47FE-8211-40F940E0766D}" type="parTrans" cxnId="{B08BF21E-EC01-4F0F-B326-C6799414D229}">
      <dgm:prSet/>
      <dgm:spPr/>
      <dgm:t>
        <a:bodyPr/>
        <a:lstStyle/>
        <a:p>
          <a:endParaRPr lang="es-CO"/>
        </a:p>
      </dgm:t>
    </dgm:pt>
    <dgm:pt modelId="{A0002C1A-B304-4199-A708-76A9BE8A4ECD}" type="sibTrans" cxnId="{B08BF21E-EC01-4F0F-B326-C6799414D229}">
      <dgm:prSet/>
      <dgm:spPr/>
      <dgm:t>
        <a:bodyPr/>
        <a:lstStyle/>
        <a:p>
          <a:endParaRPr lang="es-CO"/>
        </a:p>
      </dgm:t>
    </dgm:pt>
    <dgm:pt modelId="{D777F571-09D3-4EC6-9AA4-280BE19936D4}">
      <dgm:prSet/>
      <dgm:spPr/>
      <dgm:t>
        <a:bodyPr/>
        <a:lstStyle/>
        <a:p>
          <a:r>
            <a:rPr lang="es-CO" b="0" i="0" u="none" dirty="0"/>
            <a:t>Plan Anual de Vacantes</a:t>
          </a:r>
          <a:endParaRPr lang="es-CO" dirty="0"/>
        </a:p>
      </dgm:t>
    </dgm:pt>
    <dgm:pt modelId="{DB02E21E-D370-48B0-8C23-54F288D8B07D}" type="parTrans" cxnId="{0ADB6EA6-917F-4F3C-9ED0-8C6529BB41D9}">
      <dgm:prSet/>
      <dgm:spPr/>
      <dgm:t>
        <a:bodyPr/>
        <a:lstStyle/>
        <a:p>
          <a:endParaRPr lang="es-CO"/>
        </a:p>
      </dgm:t>
    </dgm:pt>
    <dgm:pt modelId="{92188E8B-08F9-4835-BEF2-4EB20F58CED2}" type="sibTrans" cxnId="{0ADB6EA6-917F-4F3C-9ED0-8C6529BB41D9}">
      <dgm:prSet/>
      <dgm:spPr/>
      <dgm:t>
        <a:bodyPr/>
        <a:lstStyle/>
        <a:p>
          <a:endParaRPr lang="es-CO"/>
        </a:p>
      </dgm:t>
    </dgm:pt>
    <dgm:pt modelId="{54FC3596-A2B9-404E-93EC-F44C97B63791}">
      <dgm:prSet/>
      <dgm:spPr/>
      <dgm:t>
        <a:bodyPr/>
        <a:lstStyle/>
        <a:p>
          <a:r>
            <a:rPr lang="es-CO" b="0" i="0" u="none" dirty="0"/>
            <a:t>Plan de Previsión de Recursos Humanos</a:t>
          </a:r>
          <a:endParaRPr lang="es-CO" dirty="0"/>
        </a:p>
      </dgm:t>
    </dgm:pt>
    <dgm:pt modelId="{43AEE866-F8D2-4B1B-9013-2FB26DD36A99}" type="parTrans" cxnId="{B2A6E332-70C9-4F5A-8091-78E5EE1A6A9F}">
      <dgm:prSet/>
      <dgm:spPr/>
      <dgm:t>
        <a:bodyPr/>
        <a:lstStyle/>
        <a:p>
          <a:endParaRPr lang="es-CO"/>
        </a:p>
      </dgm:t>
    </dgm:pt>
    <dgm:pt modelId="{E4B3107A-7B67-4C36-A702-EA3D1FF1DC99}" type="sibTrans" cxnId="{B2A6E332-70C9-4F5A-8091-78E5EE1A6A9F}">
      <dgm:prSet/>
      <dgm:spPr/>
      <dgm:t>
        <a:bodyPr/>
        <a:lstStyle/>
        <a:p>
          <a:endParaRPr lang="es-CO"/>
        </a:p>
      </dgm:t>
    </dgm:pt>
    <dgm:pt modelId="{CE915035-6B5D-4100-96AE-F3A784ECFE49}">
      <dgm:prSet/>
      <dgm:spPr/>
      <dgm:t>
        <a:bodyPr/>
        <a:lstStyle/>
        <a:p>
          <a:r>
            <a:rPr lang="es-CO" b="0" i="0" u="none" dirty="0"/>
            <a:t>Plan Estratégico de Talento Humano</a:t>
          </a:r>
          <a:endParaRPr lang="es-CO" dirty="0"/>
        </a:p>
      </dgm:t>
    </dgm:pt>
    <dgm:pt modelId="{33A5D358-3225-4094-B208-DB35B0F13064}" type="parTrans" cxnId="{95CE4139-E510-4455-B14A-552B8E6C407A}">
      <dgm:prSet/>
      <dgm:spPr/>
      <dgm:t>
        <a:bodyPr/>
        <a:lstStyle/>
        <a:p>
          <a:endParaRPr lang="es-CO"/>
        </a:p>
      </dgm:t>
    </dgm:pt>
    <dgm:pt modelId="{B708FCA1-CE90-45E9-BA14-F32CF556DDC5}" type="sibTrans" cxnId="{95CE4139-E510-4455-B14A-552B8E6C407A}">
      <dgm:prSet/>
      <dgm:spPr/>
      <dgm:t>
        <a:bodyPr/>
        <a:lstStyle/>
        <a:p>
          <a:endParaRPr lang="es-CO"/>
        </a:p>
      </dgm:t>
    </dgm:pt>
    <dgm:pt modelId="{DEAA7F59-E936-4AEB-9C13-5A37A67141CB}">
      <dgm:prSet/>
      <dgm:spPr/>
      <dgm:t>
        <a:bodyPr/>
        <a:lstStyle/>
        <a:p>
          <a:r>
            <a:rPr lang="es-CO" b="0" i="0" u="none" dirty="0"/>
            <a:t>Plan Institucional de Capacitación - PIC -</a:t>
          </a:r>
          <a:endParaRPr lang="es-CO" dirty="0"/>
        </a:p>
      </dgm:t>
    </dgm:pt>
    <dgm:pt modelId="{FA1832AE-ED5F-4EE3-ABD7-2ABAC2CBC92F}" type="parTrans" cxnId="{D9E4E72E-9EE4-49BE-8F2E-A73DB4CF6B90}">
      <dgm:prSet/>
      <dgm:spPr/>
      <dgm:t>
        <a:bodyPr/>
        <a:lstStyle/>
        <a:p>
          <a:endParaRPr lang="es-CO"/>
        </a:p>
      </dgm:t>
    </dgm:pt>
    <dgm:pt modelId="{86D67233-FD21-48B3-8073-92248AE47C1C}" type="sibTrans" cxnId="{D9E4E72E-9EE4-49BE-8F2E-A73DB4CF6B90}">
      <dgm:prSet/>
      <dgm:spPr/>
      <dgm:t>
        <a:bodyPr/>
        <a:lstStyle/>
        <a:p>
          <a:endParaRPr lang="es-CO"/>
        </a:p>
      </dgm:t>
    </dgm:pt>
    <dgm:pt modelId="{A45CD0C7-E46E-42C8-8CEE-C89E125CA39B}">
      <dgm:prSet/>
      <dgm:spPr/>
      <dgm:t>
        <a:bodyPr/>
        <a:lstStyle/>
        <a:p>
          <a:r>
            <a:rPr lang="es-CO" b="0" i="0" u="none" dirty="0"/>
            <a:t>Plan de Incentivos Institucionales (Programa de Bienestar social e incentivos)</a:t>
          </a:r>
          <a:endParaRPr lang="es-CO" dirty="0"/>
        </a:p>
      </dgm:t>
    </dgm:pt>
    <dgm:pt modelId="{CAB9414F-FA41-4DAC-973C-58008A34E87C}" type="parTrans" cxnId="{DE4C8F8E-0794-4189-821C-74681CEAF885}">
      <dgm:prSet/>
      <dgm:spPr/>
      <dgm:t>
        <a:bodyPr/>
        <a:lstStyle/>
        <a:p>
          <a:endParaRPr lang="es-CO"/>
        </a:p>
      </dgm:t>
    </dgm:pt>
    <dgm:pt modelId="{D9A6C14A-D027-47D2-95A6-A9AA512F78DB}" type="sibTrans" cxnId="{DE4C8F8E-0794-4189-821C-74681CEAF885}">
      <dgm:prSet/>
      <dgm:spPr/>
      <dgm:t>
        <a:bodyPr/>
        <a:lstStyle/>
        <a:p>
          <a:endParaRPr lang="es-CO"/>
        </a:p>
      </dgm:t>
    </dgm:pt>
    <dgm:pt modelId="{63441DB0-88D7-493A-8675-1DE873920D6D}">
      <dgm:prSet/>
      <dgm:spPr/>
      <dgm:t>
        <a:bodyPr/>
        <a:lstStyle/>
        <a:p>
          <a:r>
            <a:rPr lang="es-CO" b="0" i="0" u="none" dirty="0"/>
            <a:t>Plan de Trabajo Anual en Seguridad y Salud en el Trabajo</a:t>
          </a:r>
          <a:endParaRPr lang="es-CO" dirty="0"/>
        </a:p>
      </dgm:t>
    </dgm:pt>
    <dgm:pt modelId="{4F793846-41CB-4142-87A0-9E13EFCA53A7}" type="parTrans" cxnId="{870F794B-C173-46C5-9476-393CBFC3B438}">
      <dgm:prSet/>
      <dgm:spPr/>
      <dgm:t>
        <a:bodyPr/>
        <a:lstStyle/>
        <a:p>
          <a:endParaRPr lang="es-CO"/>
        </a:p>
      </dgm:t>
    </dgm:pt>
    <dgm:pt modelId="{51E542B4-F0DB-48F6-A078-BB64E0FD9F9B}" type="sibTrans" cxnId="{870F794B-C173-46C5-9476-393CBFC3B438}">
      <dgm:prSet/>
      <dgm:spPr/>
      <dgm:t>
        <a:bodyPr/>
        <a:lstStyle/>
        <a:p>
          <a:endParaRPr lang="es-CO"/>
        </a:p>
      </dgm:t>
    </dgm:pt>
    <dgm:pt modelId="{A53C3D42-2D7B-4C5E-ACE5-C3CD1495087C}">
      <dgm:prSet/>
      <dgm:spPr/>
      <dgm:t>
        <a:bodyPr/>
        <a:lstStyle/>
        <a:p>
          <a:r>
            <a:rPr lang="es-CO" b="0" i="0" u="none" dirty="0"/>
            <a:t>Plan Estratégico de Tecnologías de la Información y las Comunicaciones ­ PETI</a:t>
          </a:r>
          <a:endParaRPr lang="es-CO" dirty="0"/>
        </a:p>
      </dgm:t>
    </dgm:pt>
    <dgm:pt modelId="{84F518D3-76CE-4EDB-A3F6-DCAE501243C9}" type="parTrans" cxnId="{375D3972-1D18-4492-86E1-2669AE0D3607}">
      <dgm:prSet/>
      <dgm:spPr/>
      <dgm:t>
        <a:bodyPr/>
        <a:lstStyle/>
        <a:p>
          <a:endParaRPr lang="es-CO"/>
        </a:p>
      </dgm:t>
    </dgm:pt>
    <dgm:pt modelId="{AED576FB-E370-4767-B3F2-FFAB284209E2}" type="sibTrans" cxnId="{375D3972-1D18-4492-86E1-2669AE0D3607}">
      <dgm:prSet/>
      <dgm:spPr/>
      <dgm:t>
        <a:bodyPr/>
        <a:lstStyle/>
        <a:p>
          <a:endParaRPr lang="es-CO"/>
        </a:p>
      </dgm:t>
    </dgm:pt>
    <dgm:pt modelId="{022F12ED-FD8F-4116-BA2E-797F45C249F4}">
      <dgm:prSet/>
      <dgm:spPr/>
      <dgm:t>
        <a:bodyPr/>
        <a:lstStyle/>
        <a:p>
          <a:r>
            <a:rPr lang="es-CO" b="0" i="0" u="none" dirty="0"/>
            <a:t>Plan de Tratamiento de Riesgos de Seguridad y Privacidad de la Información</a:t>
          </a:r>
          <a:endParaRPr lang="es-CO" dirty="0"/>
        </a:p>
      </dgm:t>
    </dgm:pt>
    <dgm:pt modelId="{054CC922-1610-43EB-9ED2-0EDB8B257BFF}" type="parTrans" cxnId="{4E229DDF-6701-49A0-AE52-2A099C9F86D1}">
      <dgm:prSet/>
      <dgm:spPr/>
      <dgm:t>
        <a:bodyPr/>
        <a:lstStyle/>
        <a:p>
          <a:endParaRPr lang="es-CO"/>
        </a:p>
      </dgm:t>
    </dgm:pt>
    <dgm:pt modelId="{F77CD85E-BDAC-46BC-B273-C1424335E9F5}" type="sibTrans" cxnId="{4E229DDF-6701-49A0-AE52-2A099C9F86D1}">
      <dgm:prSet/>
      <dgm:spPr/>
      <dgm:t>
        <a:bodyPr/>
        <a:lstStyle/>
        <a:p>
          <a:endParaRPr lang="es-CO"/>
        </a:p>
      </dgm:t>
    </dgm:pt>
    <dgm:pt modelId="{501207A6-59CF-4561-AA8B-9C0F3943496C}">
      <dgm:prSet/>
      <dgm:spPr/>
      <dgm:t>
        <a:bodyPr/>
        <a:lstStyle/>
        <a:p>
          <a:r>
            <a:rPr lang="es-CO" b="0" i="0" u="none" dirty="0"/>
            <a:t>Plan de Seguridad y Privacidad de la Información</a:t>
          </a:r>
          <a:endParaRPr lang="es-CO" dirty="0"/>
        </a:p>
      </dgm:t>
    </dgm:pt>
    <dgm:pt modelId="{D0D2E034-D862-460E-B41B-AA7463EFF4AD}" type="parTrans" cxnId="{6CEE7E20-DD46-4083-8B9B-1E0F6B3FA684}">
      <dgm:prSet/>
      <dgm:spPr/>
      <dgm:t>
        <a:bodyPr/>
        <a:lstStyle/>
        <a:p>
          <a:endParaRPr lang="es-CO"/>
        </a:p>
      </dgm:t>
    </dgm:pt>
    <dgm:pt modelId="{6F19925E-DB3D-4419-809E-2E836B6ACA3D}" type="sibTrans" cxnId="{6CEE7E20-DD46-4083-8B9B-1E0F6B3FA684}">
      <dgm:prSet/>
      <dgm:spPr/>
      <dgm:t>
        <a:bodyPr/>
        <a:lstStyle/>
        <a:p>
          <a:endParaRPr lang="es-CO"/>
        </a:p>
      </dgm:t>
    </dgm:pt>
    <dgm:pt modelId="{FC01A3DC-9497-4057-A689-FCE120E1868D}">
      <dgm:prSet phldrT="[Texto]"/>
      <dgm:spPr/>
      <dgm:t>
        <a:bodyPr/>
        <a:lstStyle/>
        <a:p>
          <a:r>
            <a:rPr lang="es-CO" dirty="0"/>
            <a:t>PLATAFORMA ESTRATÉGICA</a:t>
          </a:r>
        </a:p>
      </dgm:t>
    </dgm:pt>
    <dgm:pt modelId="{F2889DB3-CF3B-4F41-A3AC-FA1823F87ADE}" type="parTrans" cxnId="{6A5C9D7D-CD55-4C20-9E43-070AAF573CB4}">
      <dgm:prSet/>
      <dgm:spPr/>
      <dgm:t>
        <a:bodyPr/>
        <a:lstStyle/>
        <a:p>
          <a:endParaRPr lang="es-CO"/>
        </a:p>
      </dgm:t>
    </dgm:pt>
    <dgm:pt modelId="{2837215A-BA6D-402C-B312-1C7C9214CBB6}" type="sibTrans" cxnId="{6A5C9D7D-CD55-4C20-9E43-070AAF573CB4}">
      <dgm:prSet/>
      <dgm:spPr/>
      <dgm:t>
        <a:bodyPr/>
        <a:lstStyle/>
        <a:p>
          <a:endParaRPr lang="es-CO"/>
        </a:p>
      </dgm:t>
    </dgm:pt>
    <dgm:pt modelId="{93F4D679-FFE4-47E6-95D6-886511F33A9A}" type="pres">
      <dgm:prSet presAssocID="{2CE2CB85-CB11-4CA7-9404-87053767F4AF}" presName="cycle" presStyleCnt="0">
        <dgm:presLayoutVars>
          <dgm:chMax val="1"/>
          <dgm:dir/>
          <dgm:animLvl val="ctr"/>
          <dgm:resizeHandles val="exact"/>
        </dgm:presLayoutVars>
      </dgm:prSet>
      <dgm:spPr/>
    </dgm:pt>
    <dgm:pt modelId="{70FD751B-D2F0-4A0A-A26A-471851D82EAA}" type="pres">
      <dgm:prSet presAssocID="{FC01A3DC-9497-4057-A689-FCE120E1868D}" presName="centerShape" presStyleLbl="node0" presStyleIdx="0" presStyleCnt="1"/>
      <dgm:spPr/>
    </dgm:pt>
    <dgm:pt modelId="{D285ADC9-8B97-47C3-BBA0-64F4637FCF38}" type="pres">
      <dgm:prSet presAssocID="{E3AF2E08-19E4-4C2F-92BC-43402C74CB43}" presName="parTrans" presStyleLbl="bgSibTrans2D1" presStyleIdx="0" presStyleCnt="12"/>
      <dgm:spPr/>
    </dgm:pt>
    <dgm:pt modelId="{CCC14F49-7ECC-4EBC-B717-C2B5B828669C}" type="pres">
      <dgm:prSet presAssocID="{965867FF-4CD8-4FC1-8856-967F8871ACBF}" presName="node" presStyleLbl="node1" presStyleIdx="0" presStyleCnt="12">
        <dgm:presLayoutVars>
          <dgm:bulletEnabled val="1"/>
        </dgm:presLayoutVars>
      </dgm:prSet>
      <dgm:spPr/>
    </dgm:pt>
    <dgm:pt modelId="{E69DDCCD-9057-4835-8B2D-3E7FC6EE0A51}" type="pres">
      <dgm:prSet presAssocID="{1F0BC660-8EB9-41BE-8AAC-4C4003060DB5}" presName="parTrans" presStyleLbl="bgSibTrans2D1" presStyleIdx="1" presStyleCnt="12"/>
      <dgm:spPr/>
    </dgm:pt>
    <dgm:pt modelId="{08CFE617-83E8-431C-B9AB-6F98D8474EED}" type="pres">
      <dgm:prSet presAssocID="{811A86D7-8E11-4027-8790-001680ED8B6E}" presName="node" presStyleLbl="node1" presStyleIdx="1" presStyleCnt="12">
        <dgm:presLayoutVars>
          <dgm:bulletEnabled val="1"/>
        </dgm:presLayoutVars>
      </dgm:prSet>
      <dgm:spPr/>
    </dgm:pt>
    <dgm:pt modelId="{F759470E-B1B0-484B-9D87-9182D1E9D094}" type="pres">
      <dgm:prSet presAssocID="{D657CD0E-1480-47FE-8211-40F940E0766D}" presName="parTrans" presStyleLbl="bgSibTrans2D1" presStyleIdx="2" presStyleCnt="12"/>
      <dgm:spPr/>
    </dgm:pt>
    <dgm:pt modelId="{3DB8F102-5804-43CB-B870-9324DA1710B9}" type="pres">
      <dgm:prSet presAssocID="{2C128124-BF17-4DAF-AC5D-8822B3A6D49F}" presName="node" presStyleLbl="node1" presStyleIdx="2" presStyleCnt="12">
        <dgm:presLayoutVars>
          <dgm:bulletEnabled val="1"/>
        </dgm:presLayoutVars>
      </dgm:prSet>
      <dgm:spPr/>
    </dgm:pt>
    <dgm:pt modelId="{FA995607-CEA8-4300-A174-DBB6C3E76EA6}" type="pres">
      <dgm:prSet presAssocID="{DB02E21E-D370-48B0-8C23-54F288D8B07D}" presName="parTrans" presStyleLbl="bgSibTrans2D1" presStyleIdx="3" presStyleCnt="12"/>
      <dgm:spPr/>
    </dgm:pt>
    <dgm:pt modelId="{DA15D67C-0B56-4005-8566-7093C3E4E57E}" type="pres">
      <dgm:prSet presAssocID="{D777F571-09D3-4EC6-9AA4-280BE19936D4}" presName="node" presStyleLbl="node1" presStyleIdx="3" presStyleCnt="12">
        <dgm:presLayoutVars>
          <dgm:bulletEnabled val="1"/>
        </dgm:presLayoutVars>
      </dgm:prSet>
      <dgm:spPr/>
    </dgm:pt>
    <dgm:pt modelId="{3DCFB9F8-1A24-40A4-9F83-999CA6585788}" type="pres">
      <dgm:prSet presAssocID="{43AEE866-F8D2-4B1B-9013-2FB26DD36A99}" presName="parTrans" presStyleLbl="bgSibTrans2D1" presStyleIdx="4" presStyleCnt="12"/>
      <dgm:spPr/>
    </dgm:pt>
    <dgm:pt modelId="{E963D11C-4A1E-4673-96D6-A5A0F3B7382E}" type="pres">
      <dgm:prSet presAssocID="{54FC3596-A2B9-404E-93EC-F44C97B63791}" presName="node" presStyleLbl="node1" presStyleIdx="4" presStyleCnt="12">
        <dgm:presLayoutVars>
          <dgm:bulletEnabled val="1"/>
        </dgm:presLayoutVars>
      </dgm:prSet>
      <dgm:spPr/>
    </dgm:pt>
    <dgm:pt modelId="{4CA9AE7D-025F-46C6-9991-D38697CF6933}" type="pres">
      <dgm:prSet presAssocID="{33A5D358-3225-4094-B208-DB35B0F13064}" presName="parTrans" presStyleLbl="bgSibTrans2D1" presStyleIdx="5" presStyleCnt="12"/>
      <dgm:spPr/>
    </dgm:pt>
    <dgm:pt modelId="{62E87835-CFB3-4FDF-B4E1-9D85ABB7057A}" type="pres">
      <dgm:prSet presAssocID="{CE915035-6B5D-4100-96AE-F3A784ECFE49}" presName="node" presStyleLbl="node1" presStyleIdx="5" presStyleCnt="12">
        <dgm:presLayoutVars>
          <dgm:bulletEnabled val="1"/>
        </dgm:presLayoutVars>
      </dgm:prSet>
      <dgm:spPr/>
    </dgm:pt>
    <dgm:pt modelId="{187F0183-E371-4856-9061-4D2AE49DD6B0}" type="pres">
      <dgm:prSet presAssocID="{FA1832AE-ED5F-4EE3-ABD7-2ABAC2CBC92F}" presName="parTrans" presStyleLbl="bgSibTrans2D1" presStyleIdx="6" presStyleCnt="12"/>
      <dgm:spPr/>
    </dgm:pt>
    <dgm:pt modelId="{3E68AF67-5A8A-4698-91B3-0A3D360D23D6}" type="pres">
      <dgm:prSet presAssocID="{DEAA7F59-E936-4AEB-9C13-5A37A67141CB}" presName="node" presStyleLbl="node1" presStyleIdx="6" presStyleCnt="12">
        <dgm:presLayoutVars>
          <dgm:bulletEnabled val="1"/>
        </dgm:presLayoutVars>
      </dgm:prSet>
      <dgm:spPr/>
    </dgm:pt>
    <dgm:pt modelId="{1CEDF585-3FCF-40BE-A5F4-5E4F4B4741F9}" type="pres">
      <dgm:prSet presAssocID="{CAB9414F-FA41-4DAC-973C-58008A34E87C}" presName="parTrans" presStyleLbl="bgSibTrans2D1" presStyleIdx="7" presStyleCnt="12"/>
      <dgm:spPr/>
    </dgm:pt>
    <dgm:pt modelId="{77EF8DD0-E22E-4163-8F47-035FC814CE68}" type="pres">
      <dgm:prSet presAssocID="{A45CD0C7-E46E-42C8-8CEE-C89E125CA39B}" presName="node" presStyleLbl="node1" presStyleIdx="7" presStyleCnt="12">
        <dgm:presLayoutVars>
          <dgm:bulletEnabled val="1"/>
        </dgm:presLayoutVars>
      </dgm:prSet>
      <dgm:spPr/>
    </dgm:pt>
    <dgm:pt modelId="{96F98F04-9589-45C3-B0A0-B076EB5AFA6F}" type="pres">
      <dgm:prSet presAssocID="{4F793846-41CB-4142-87A0-9E13EFCA53A7}" presName="parTrans" presStyleLbl="bgSibTrans2D1" presStyleIdx="8" presStyleCnt="12"/>
      <dgm:spPr/>
    </dgm:pt>
    <dgm:pt modelId="{473D3BF1-39AA-4DFD-91F3-062451525FC3}" type="pres">
      <dgm:prSet presAssocID="{63441DB0-88D7-493A-8675-1DE873920D6D}" presName="node" presStyleLbl="node1" presStyleIdx="8" presStyleCnt="12">
        <dgm:presLayoutVars>
          <dgm:bulletEnabled val="1"/>
        </dgm:presLayoutVars>
      </dgm:prSet>
      <dgm:spPr/>
    </dgm:pt>
    <dgm:pt modelId="{25DD9B05-17B0-4272-9169-3A1A94D88B90}" type="pres">
      <dgm:prSet presAssocID="{84F518D3-76CE-4EDB-A3F6-DCAE501243C9}" presName="parTrans" presStyleLbl="bgSibTrans2D1" presStyleIdx="9" presStyleCnt="12"/>
      <dgm:spPr/>
    </dgm:pt>
    <dgm:pt modelId="{7C237D38-D959-4814-8BE0-9D84348FCD2E}" type="pres">
      <dgm:prSet presAssocID="{A53C3D42-2D7B-4C5E-ACE5-C3CD1495087C}" presName="node" presStyleLbl="node1" presStyleIdx="9" presStyleCnt="12">
        <dgm:presLayoutVars>
          <dgm:bulletEnabled val="1"/>
        </dgm:presLayoutVars>
      </dgm:prSet>
      <dgm:spPr/>
    </dgm:pt>
    <dgm:pt modelId="{80AC3516-9ADF-4A9F-81D1-A4AAF326EA16}" type="pres">
      <dgm:prSet presAssocID="{054CC922-1610-43EB-9ED2-0EDB8B257BFF}" presName="parTrans" presStyleLbl="bgSibTrans2D1" presStyleIdx="10" presStyleCnt="12"/>
      <dgm:spPr/>
    </dgm:pt>
    <dgm:pt modelId="{5D8FB97F-2BAE-4A8F-A9C2-F1587494DBA3}" type="pres">
      <dgm:prSet presAssocID="{022F12ED-FD8F-4116-BA2E-797F45C249F4}" presName="node" presStyleLbl="node1" presStyleIdx="10" presStyleCnt="12">
        <dgm:presLayoutVars>
          <dgm:bulletEnabled val="1"/>
        </dgm:presLayoutVars>
      </dgm:prSet>
      <dgm:spPr/>
    </dgm:pt>
    <dgm:pt modelId="{6DBC3CB3-A80D-4CB3-91DC-3F408F214703}" type="pres">
      <dgm:prSet presAssocID="{D0D2E034-D862-460E-B41B-AA7463EFF4AD}" presName="parTrans" presStyleLbl="bgSibTrans2D1" presStyleIdx="11" presStyleCnt="12"/>
      <dgm:spPr/>
    </dgm:pt>
    <dgm:pt modelId="{7ADE87D3-1308-43A8-B6E7-B37F4A5240D5}" type="pres">
      <dgm:prSet presAssocID="{501207A6-59CF-4561-AA8B-9C0F3943496C}" presName="node" presStyleLbl="node1" presStyleIdx="11" presStyleCnt="12">
        <dgm:presLayoutVars>
          <dgm:bulletEnabled val="1"/>
        </dgm:presLayoutVars>
      </dgm:prSet>
      <dgm:spPr/>
    </dgm:pt>
  </dgm:ptLst>
  <dgm:cxnLst>
    <dgm:cxn modelId="{2D1B080C-60EC-448C-8FC4-1C020AB549AA}" type="presOf" srcId="{A45CD0C7-E46E-42C8-8CEE-C89E125CA39B}" destId="{77EF8DD0-E22E-4163-8F47-035FC814CE68}" srcOrd="0" destOrd="0" presId="urn:microsoft.com/office/officeart/2005/8/layout/radial4"/>
    <dgm:cxn modelId="{0BFF0213-BA45-41FE-81D3-088A25EF7059}" srcId="{FC01A3DC-9497-4057-A689-FCE120E1868D}" destId="{811A86D7-8E11-4027-8790-001680ED8B6E}" srcOrd="1" destOrd="0" parTransId="{1F0BC660-8EB9-41BE-8AAC-4C4003060DB5}" sibTransId="{45E0ABAB-74FB-4038-9804-B1B44BCBAB3A}"/>
    <dgm:cxn modelId="{41B05B13-41E9-4C94-B582-328B6E21659E}" type="presOf" srcId="{84F518D3-76CE-4EDB-A3F6-DCAE501243C9}" destId="{25DD9B05-17B0-4272-9169-3A1A94D88B90}" srcOrd="0" destOrd="0" presId="urn:microsoft.com/office/officeart/2005/8/layout/radial4"/>
    <dgm:cxn modelId="{4BEC6B15-92AB-4F00-8371-ED0A5557A2E2}" type="presOf" srcId="{43AEE866-F8D2-4B1B-9013-2FB26DD36A99}" destId="{3DCFB9F8-1A24-40A4-9F83-999CA6585788}" srcOrd="0" destOrd="0" presId="urn:microsoft.com/office/officeart/2005/8/layout/radial4"/>
    <dgm:cxn modelId="{F0D2E219-D9CC-4458-B8DC-3065690E5935}" srcId="{FC01A3DC-9497-4057-A689-FCE120E1868D}" destId="{965867FF-4CD8-4FC1-8856-967F8871ACBF}" srcOrd="0" destOrd="0" parTransId="{E3AF2E08-19E4-4C2F-92BC-43402C74CB43}" sibTransId="{97683883-5DCF-4FB3-B384-8D29793BB29D}"/>
    <dgm:cxn modelId="{B08BF21E-EC01-4F0F-B326-C6799414D229}" srcId="{FC01A3DC-9497-4057-A689-FCE120E1868D}" destId="{2C128124-BF17-4DAF-AC5D-8822B3A6D49F}" srcOrd="2" destOrd="0" parTransId="{D657CD0E-1480-47FE-8211-40F940E0766D}" sibTransId="{A0002C1A-B304-4199-A708-76A9BE8A4ECD}"/>
    <dgm:cxn modelId="{52FA881F-507C-40CF-859D-FDAB004EE142}" type="presOf" srcId="{CAB9414F-FA41-4DAC-973C-58008A34E87C}" destId="{1CEDF585-3FCF-40BE-A5F4-5E4F4B4741F9}" srcOrd="0" destOrd="0" presId="urn:microsoft.com/office/officeart/2005/8/layout/radial4"/>
    <dgm:cxn modelId="{6CEE7E20-DD46-4083-8B9B-1E0F6B3FA684}" srcId="{FC01A3DC-9497-4057-A689-FCE120E1868D}" destId="{501207A6-59CF-4561-AA8B-9C0F3943496C}" srcOrd="11" destOrd="0" parTransId="{D0D2E034-D862-460E-B41B-AA7463EFF4AD}" sibTransId="{6F19925E-DB3D-4419-809E-2E836B6ACA3D}"/>
    <dgm:cxn modelId="{D9E4E72E-9EE4-49BE-8F2E-A73DB4CF6B90}" srcId="{FC01A3DC-9497-4057-A689-FCE120E1868D}" destId="{DEAA7F59-E936-4AEB-9C13-5A37A67141CB}" srcOrd="6" destOrd="0" parTransId="{FA1832AE-ED5F-4EE3-ABD7-2ABAC2CBC92F}" sibTransId="{86D67233-FD21-48B3-8073-92248AE47C1C}"/>
    <dgm:cxn modelId="{10C91E30-0BDE-4802-BC94-B504F65C739C}" type="presOf" srcId="{1F0BC660-8EB9-41BE-8AAC-4C4003060DB5}" destId="{E69DDCCD-9057-4835-8B2D-3E7FC6EE0A51}" srcOrd="0" destOrd="0" presId="urn:microsoft.com/office/officeart/2005/8/layout/radial4"/>
    <dgm:cxn modelId="{B2A6E332-70C9-4F5A-8091-78E5EE1A6A9F}" srcId="{FC01A3DC-9497-4057-A689-FCE120E1868D}" destId="{54FC3596-A2B9-404E-93EC-F44C97B63791}" srcOrd="4" destOrd="0" parTransId="{43AEE866-F8D2-4B1B-9013-2FB26DD36A99}" sibTransId="{E4B3107A-7B67-4C36-A702-EA3D1FF1DC99}"/>
    <dgm:cxn modelId="{95CE4139-E510-4455-B14A-552B8E6C407A}" srcId="{FC01A3DC-9497-4057-A689-FCE120E1868D}" destId="{CE915035-6B5D-4100-96AE-F3A784ECFE49}" srcOrd="5" destOrd="0" parTransId="{33A5D358-3225-4094-B208-DB35B0F13064}" sibTransId="{B708FCA1-CE90-45E9-BA14-F32CF556DDC5}"/>
    <dgm:cxn modelId="{A030865C-F396-484F-9484-2412480004D2}" type="presOf" srcId="{63441DB0-88D7-493A-8675-1DE873920D6D}" destId="{473D3BF1-39AA-4DFD-91F3-062451525FC3}" srcOrd="0" destOrd="0" presId="urn:microsoft.com/office/officeart/2005/8/layout/radial4"/>
    <dgm:cxn modelId="{0723CB45-8221-4ED8-914E-5DF40BF024E6}" type="presOf" srcId="{33A5D358-3225-4094-B208-DB35B0F13064}" destId="{4CA9AE7D-025F-46C6-9991-D38697CF6933}" srcOrd="0" destOrd="0" presId="urn:microsoft.com/office/officeart/2005/8/layout/radial4"/>
    <dgm:cxn modelId="{870F794B-C173-46C5-9476-393CBFC3B438}" srcId="{FC01A3DC-9497-4057-A689-FCE120E1868D}" destId="{63441DB0-88D7-493A-8675-1DE873920D6D}" srcOrd="8" destOrd="0" parTransId="{4F793846-41CB-4142-87A0-9E13EFCA53A7}" sibTransId="{51E542B4-F0DB-48F6-A078-BB64E0FD9F9B}"/>
    <dgm:cxn modelId="{375D3972-1D18-4492-86E1-2669AE0D3607}" srcId="{FC01A3DC-9497-4057-A689-FCE120E1868D}" destId="{A53C3D42-2D7B-4C5E-ACE5-C3CD1495087C}" srcOrd="9" destOrd="0" parTransId="{84F518D3-76CE-4EDB-A3F6-DCAE501243C9}" sibTransId="{AED576FB-E370-4767-B3F2-FFAB284209E2}"/>
    <dgm:cxn modelId="{C7779D78-77B0-46EB-B516-4E53D1BD9F61}" type="presOf" srcId="{FC01A3DC-9497-4057-A689-FCE120E1868D}" destId="{70FD751B-D2F0-4A0A-A26A-471851D82EAA}" srcOrd="0" destOrd="0" presId="urn:microsoft.com/office/officeart/2005/8/layout/radial4"/>
    <dgm:cxn modelId="{0898EA78-0309-48F0-A5F4-856A97F84B07}" type="presOf" srcId="{965867FF-4CD8-4FC1-8856-967F8871ACBF}" destId="{CCC14F49-7ECC-4EBC-B717-C2B5B828669C}" srcOrd="0" destOrd="0" presId="urn:microsoft.com/office/officeart/2005/8/layout/radial4"/>
    <dgm:cxn modelId="{6A5C9D7D-CD55-4C20-9E43-070AAF573CB4}" srcId="{2CE2CB85-CB11-4CA7-9404-87053767F4AF}" destId="{FC01A3DC-9497-4057-A689-FCE120E1868D}" srcOrd="0" destOrd="0" parTransId="{F2889DB3-CF3B-4F41-A3AC-FA1823F87ADE}" sibTransId="{2837215A-BA6D-402C-B312-1C7C9214CBB6}"/>
    <dgm:cxn modelId="{A22BF381-9232-4CA9-81E7-1AD570EDF13B}" type="presOf" srcId="{E3AF2E08-19E4-4C2F-92BC-43402C74CB43}" destId="{D285ADC9-8B97-47C3-BBA0-64F4637FCF38}" srcOrd="0" destOrd="0" presId="urn:microsoft.com/office/officeart/2005/8/layout/radial4"/>
    <dgm:cxn modelId="{42475A8B-FB14-4879-A340-DABE8EBA1789}" type="presOf" srcId="{501207A6-59CF-4561-AA8B-9C0F3943496C}" destId="{7ADE87D3-1308-43A8-B6E7-B37F4A5240D5}" srcOrd="0" destOrd="0" presId="urn:microsoft.com/office/officeart/2005/8/layout/radial4"/>
    <dgm:cxn modelId="{78D4678C-4C92-4151-91A2-A7DC10AE5ECB}" type="presOf" srcId="{2CE2CB85-CB11-4CA7-9404-87053767F4AF}" destId="{93F4D679-FFE4-47E6-95D6-886511F33A9A}" srcOrd="0" destOrd="0" presId="urn:microsoft.com/office/officeart/2005/8/layout/radial4"/>
    <dgm:cxn modelId="{F6E6F88C-6B41-40B2-8E64-CBA5E7B89C84}" type="presOf" srcId="{D657CD0E-1480-47FE-8211-40F940E0766D}" destId="{F759470E-B1B0-484B-9D87-9182D1E9D094}" srcOrd="0" destOrd="0" presId="urn:microsoft.com/office/officeart/2005/8/layout/radial4"/>
    <dgm:cxn modelId="{DE4C8F8E-0794-4189-821C-74681CEAF885}" srcId="{FC01A3DC-9497-4057-A689-FCE120E1868D}" destId="{A45CD0C7-E46E-42C8-8CEE-C89E125CA39B}" srcOrd="7" destOrd="0" parTransId="{CAB9414F-FA41-4DAC-973C-58008A34E87C}" sibTransId="{D9A6C14A-D027-47D2-95A6-A9AA512F78DB}"/>
    <dgm:cxn modelId="{9477E798-22EB-4398-BF14-D186EC30E706}" type="presOf" srcId="{54FC3596-A2B9-404E-93EC-F44C97B63791}" destId="{E963D11C-4A1E-4673-96D6-A5A0F3B7382E}" srcOrd="0" destOrd="0" presId="urn:microsoft.com/office/officeart/2005/8/layout/radial4"/>
    <dgm:cxn modelId="{9B269F9C-4171-4937-9625-FA1A0D772879}" type="presOf" srcId="{DEAA7F59-E936-4AEB-9C13-5A37A67141CB}" destId="{3E68AF67-5A8A-4698-91B3-0A3D360D23D6}" srcOrd="0" destOrd="0" presId="urn:microsoft.com/office/officeart/2005/8/layout/radial4"/>
    <dgm:cxn modelId="{6F6D88A0-36B5-4631-ACF5-A1FC67F74018}" type="presOf" srcId="{D777F571-09D3-4EC6-9AA4-280BE19936D4}" destId="{DA15D67C-0B56-4005-8566-7093C3E4E57E}" srcOrd="0" destOrd="0" presId="urn:microsoft.com/office/officeart/2005/8/layout/radial4"/>
    <dgm:cxn modelId="{E13BECA5-A2C3-4DCF-9360-5ACF0DF00227}" type="presOf" srcId="{811A86D7-8E11-4027-8790-001680ED8B6E}" destId="{08CFE617-83E8-431C-B9AB-6F98D8474EED}" srcOrd="0" destOrd="0" presId="urn:microsoft.com/office/officeart/2005/8/layout/radial4"/>
    <dgm:cxn modelId="{0ADB6EA6-917F-4F3C-9ED0-8C6529BB41D9}" srcId="{FC01A3DC-9497-4057-A689-FCE120E1868D}" destId="{D777F571-09D3-4EC6-9AA4-280BE19936D4}" srcOrd="3" destOrd="0" parTransId="{DB02E21E-D370-48B0-8C23-54F288D8B07D}" sibTransId="{92188E8B-08F9-4835-BEF2-4EB20F58CED2}"/>
    <dgm:cxn modelId="{1B458BB0-F61D-4478-8C57-EF6C6B64195E}" type="presOf" srcId="{D0D2E034-D862-460E-B41B-AA7463EFF4AD}" destId="{6DBC3CB3-A80D-4CB3-91DC-3F408F214703}" srcOrd="0" destOrd="0" presId="urn:microsoft.com/office/officeart/2005/8/layout/radial4"/>
    <dgm:cxn modelId="{76291AC2-A3BD-44E4-8E8D-00AC0F460ADE}" type="presOf" srcId="{054CC922-1610-43EB-9ED2-0EDB8B257BFF}" destId="{80AC3516-9ADF-4A9F-81D1-A4AAF326EA16}" srcOrd="0" destOrd="0" presId="urn:microsoft.com/office/officeart/2005/8/layout/radial4"/>
    <dgm:cxn modelId="{B4040AC7-262F-474D-A29D-5C0FC72A9E5A}" type="presOf" srcId="{A53C3D42-2D7B-4C5E-ACE5-C3CD1495087C}" destId="{7C237D38-D959-4814-8BE0-9D84348FCD2E}" srcOrd="0" destOrd="0" presId="urn:microsoft.com/office/officeart/2005/8/layout/radial4"/>
    <dgm:cxn modelId="{09BE98D5-B3DB-42E4-A81F-604FFE0486BF}" type="presOf" srcId="{FA1832AE-ED5F-4EE3-ABD7-2ABAC2CBC92F}" destId="{187F0183-E371-4856-9061-4D2AE49DD6B0}" srcOrd="0" destOrd="0" presId="urn:microsoft.com/office/officeart/2005/8/layout/radial4"/>
    <dgm:cxn modelId="{36F89FD8-386A-4396-BA46-EB8E54692F4F}" type="presOf" srcId="{DB02E21E-D370-48B0-8C23-54F288D8B07D}" destId="{FA995607-CEA8-4300-A174-DBB6C3E76EA6}" srcOrd="0" destOrd="0" presId="urn:microsoft.com/office/officeart/2005/8/layout/radial4"/>
    <dgm:cxn modelId="{6AC524DE-1439-46D0-8910-059E37363245}" type="presOf" srcId="{022F12ED-FD8F-4116-BA2E-797F45C249F4}" destId="{5D8FB97F-2BAE-4A8F-A9C2-F1587494DBA3}" srcOrd="0" destOrd="0" presId="urn:microsoft.com/office/officeart/2005/8/layout/radial4"/>
    <dgm:cxn modelId="{4E229DDF-6701-49A0-AE52-2A099C9F86D1}" srcId="{FC01A3DC-9497-4057-A689-FCE120E1868D}" destId="{022F12ED-FD8F-4116-BA2E-797F45C249F4}" srcOrd="10" destOrd="0" parTransId="{054CC922-1610-43EB-9ED2-0EDB8B257BFF}" sibTransId="{F77CD85E-BDAC-46BC-B273-C1424335E9F5}"/>
    <dgm:cxn modelId="{FC3DEDE9-205C-418B-8EA7-790F9560E5C6}" type="presOf" srcId="{2C128124-BF17-4DAF-AC5D-8822B3A6D49F}" destId="{3DB8F102-5804-43CB-B870-9324DA1710B9}" srcOrd="0" destOrd="0" presId="urn:microsoft.com/office/officeart/2005/8/layout/radial4"/>
    <dgm:cxn modelId="{941FDBEF-846C-421F-8789-B34B5711A945}" type="presOf" srcId="{4F793846-41CB-4142-87A0-9E13EFCA53A7}" destId="{96F98F04-9589-45C3-B0A0-B076EB5AFA6F}" srcOrd="0" destOrd="0" presId="urn:microsoft.com/office/officeart/2005/8/layout/radial4"/>
    <dgm:cxn modelId="{20ECA9F5-CB57-43A1-8E27-8848E11DE2A7}" type="presOf" srcId="{CE915035-6B5D-4100-96AE-F3A784ECFE49}" destId="{62E87835-CFB3-4FDF-B4E1-9D85ABB7057A}" srcOrd="0" destOrd="0" presId="urn:microsoft.com/office/officeart/2005/8/layout/radial4"/>
    <dgm:cxn modelId="{E7EA9949-36D4-436D-88C3-2A3F6FDFE117}" type="presParOf" srcId="{93F4D679-FFE4-47E6-95D6-886511F33A9A}" destId="{70FD751B-D2F0-4A0A-A26A-471851D82EAA}" srcOrd="0" destOrd="0" presId="urn:microsoft.com/office/officeart/2005/8/layout/radial4"/>
    <dgm:cxn modelId="{368FFAD0-A744-4732-8FB3-79C7C9C13F0D}" type="presParOf" srcId="{93F4D679-FFE4-47E6-95D6-886511F33A9A}" destId="{D285ADC9-8B97-47C3-BBA0-64F4637FCF38}" srcOrd="1" destOrd="0" presId="urn:microsoft.com/office/officeart/2005/8/layout/radial4"/>
    <dgm:cxn modelId="{E644EA99-CA3C-4CE0-98A2-B71A5B40C3EE}" type="presParOf" srcId="{93F4D679-FFE4-47E6-95D6-886511F33A9A}" destId="{CCC14F49-7ECC-4EBC-B717-C2B5B828669C}" srcOrd="2" destOrd="0" presId="urn:microsoft.com/office/officeart/2005/8/layout/radial4"/>
    <dgm:cxn modelId="{8775885E-FB90-4D66-8B05-1DEE26476D13}" type="presParOf" srcId="{93F4D679-FFE4-47E6-95D6-886511F33A9A}" destId="{E69DDCCD-9057-4835-8B2D-3E7FC6EE0A51}" srcOrd="3" destOrd="0" presId="urn:microsoft.com/office/officeart/2005/8/layout/radial4"/>
    <dgm:cxn modelId="{8EA0B2BD-6ED2-4A0A-BFDA-5CED3DECAC1B}" type="presParOf" srcId="{93F4D679-FFE4-47E6-95D6-886511F33A9A}" destId="{08CFE617-83E8-431C-B9AB-6F98D8474EED}" srcOrd="4" destOrd="0" presId="urn:microsoft.com/office/officeart/2005/8/layout/radial4"/>
    <dgm:cxn modelId="{86B34C17-AC22-4F5A-8DA6-2F8AA491863D}" type="presParOf" srcId="{93F4D679-FFE4-47E6-95D6-886511F33A9A}" destId="{F759470E-B1B0-484B-9D87-9182D1E9D094}" srcOrd="5" destOrd="0" presId="urn:microsoft.com/office/officeart/2005/8/layout/radial4"/>
    <dgm:cxn modelId="{AF5964F0-FD7E-4EE8-B5AE-2550E675A330}" type="presParOf" srcId="{93F4D679-FFE4-47E6-95D6-886511F33A9A}" destId="{3DB8F102-5804-43CB-B870-9324DA1710B9}" srcOrd="6" destOrd="0" presId="urn:microsoft.com/office/officeart/2005/8/layout/radial4"/>
    <dgm:cxn modelId="{9AC76979-8E38-48BF-B5CF-FB7577680A33}" type="presParOf" srcId="{93F4D679-FFE4-47E6-95D6-886511F33A9A}" destId="{FA995607-CEA8-4300-A174-DBB6C3E76EA6}" srcOrd="7" destOrd="0" presId="urn:microsoft.com/office/officeart/2005/8/layout/radial4"/>
    <dgm:cxn modelId="{5F2E99CE-088C-44E0-A8E9-E3A65CA996EB}" type="presParOf" srcId="{93F4D679-FFE4-47E6-95D6-886511F33A9A}" destId="{DA15D67C-0B56-4005-8566-7093C3E4E57E}" srcOrd="8" destOrd="0" presId="urn:microsoft.com/office/officeart/2005/8/layout/radial4"/>
    <dgm:cxn modelId="{77E72BAD-365F-4A9C-9117-A57F7197F57B}" type="presParOf" srcId="{93F4D679-FFE4-47E6-95D6-886511F33A9A}" destId="{3DCFB9F8-1A24-40A4-9F83-999CA6585788}" srcOrd="9" destOrd="0" presId="urn:microsoft.com/office/officeart/2005/8/layout/radial4"/>
    <dgm:cxn modelId="{64C8B3EC-B44E-425C-93C0-38F8E25D8950}" type="presParOf" srcId="{93F4D679-FFE4-47E6-95D6-886511F33A9A}" destId="{E963D11C-4A1E-4673-96D6-A5A0F3B7382E}" srcOrd="10" destOrd="0" presId="urn:microsoft.com/office/officeart/2005/8/layout/radial4"/>
    <dgm:cxn modelId="{F44D4387-2018-48CA-8F3A-B183BB4A2C83}" type="presParOf" srcId="{93F4D679-FFE4-47E6-95D6-886511F33A9A}" destId="{4CA9AE7D-025F-46C6-9991-D38697CF6933}" srcOrd="11" destOrd="0" presId="urn:microsoft.com/office/officeart/2005/8/layout/radial4"/>
    <dgm:cxn modelId="{39E83A2D-C346-4C6C-A71C-CD0FC17C0E4E}" type="presParOf" srcId="{93F4D679-FFE4-47E6-95D6-886511F33A9A}" destId="{62E87835-CFB3-4FDF-B4E1-9D85ABB7057A}" srcOrd="12" destOrd="0" presId="urn:microsoft.com/office/officeart/2005/8/layout/radial4"/>
    <dgm:cxn modelId="{388FFE1D-9967-463B-A5B4-74AE3B86AE03}" type="presParOf" srcId="{93F4D679-FFE4-47E6-95D6-886511F33A9A}" destId="{187F0183-E371-4856-9061-4D2AE49DD6B0}" srcOrd="13" destOrd="0" presId="urn:microsoft.com/office/officeart/2005/8/layout/radial4"/>
    <dgm:cxn modelId="{A5AE9E9B-FC24-4D45-A764-BB2970404578}" type="presParOf" srcId="{93F4D679-FFE4-47E6-95D6-886511F33A9A}" destId="{3E68AF67-5A8A-4698-91B3-0A3D360D23D6}" srcOrd="14" destOrd="0" presId="urn:microsoft.com/office/officeart/2005/8/layout/radial4"/>
    <dgm:cxn modelId="{50000B22-C874-4ECE-86D5-660532B5D958}" type="presParOf" srcId="{93F4D679-FFE4-47E6-95D6-886511F33A9A}" destId="{1CEDF585-3FCF-40BE-A5F4-5E4F4B4741F9}" srcOrd="15" destOrd="0" presId="urn:microsoft.com/office/officeart/2005/8/layout/radial4"/>
    <dgm:cxn modelId="{F58896EB-9045-4309-98AB-560B6B2AE26A}" type="presParOf" srcId="{93F4D679-FFE4-47E6-95D6-886511F33A9A}" destId="{77EF8DD0-E22E-4163-8F47-035FC814CE68}" srcOrd="16" destOrd="0" presId="urn:microsoft.com/office/officeart/2005/8/layout/radial4"/>
    <dgm:cxn modelId="{E294EFE4-49FD-465C-842C-943FF3AA0065}" type="presParOf" srcId="{93F4D679-FFE4-47E6-95D6-886511F33A9A}" destId="{96F98F04-9589-45C3-B0A0-B076EB5AFA6F}" srcOrd="17" destOrd="0" presId="urn:microsoft.com/office/officeart/2005/8/layout/radial4"/>
    <dgm:cxn modelId="{4BB513EB-A2D4-4290-A742-D328B33D52C5}" type="presParOf" srcId="{93F4D679-FFE4-47E6-95D6-886511F33A9A}" destId="{473D3BF1-39AA-4DFD-91F3-062451525FC3}" srcOrd="18" destOrd="0" presId="urn:microsoft.com/office/officeart/2005/8/layout/radial4"/>
    <dgm:cxn modelId="{ED991E86-5193-43AE-AB5B-F564628A67C4}" type="presParOf" srcId="{93F4D679-FFE4-47E6-95D6-886511F33A9A}" destId="{25DD9B05-17B0-4272-9169-3A1A94D88B90}" srcOrd="19" destOrd="0" presId="urn:microsoft.com/office/officeart/2005/8/layout/radial4"/>
    <dgm:cxn modelId="{3AE70424-E09D-45FE-A5EE-4E1BE26A3C8D}" type="presParOf" srcId="{93F4D679-FFE4-47E6-95D6-886511F33A9A}" destId="{7C237D38-D959-4814-8BE0-9D84348FCD2E}" srcOrd="20" destOrd="0" presId="urn:microsoft.com/office/officeart/2005/8/layout/radial4"/>
    <dgm:cxn modelId="{F702A5A5-AFE9-49B1-99DB-14B6C37779E2}" type="presParOf" srcId="{93F4D679-FFE4-47E6-95D6-886511F33A9A}" destId="{80AC3516-9ADF-4A9F-81D1-A4AAF326EA16}" srcOrd="21" destOrd="0" presId="urn:microsoft.com/office/officeart/2005/8/layout/radial4"/>
    <dgm:cxn modelId="{529F82E3-04CE-4EF2-AAE5-DD8E0F1DD529}" type="presParOf" srcId="{93F4D679-FFE4-47E6-95D6-886511F33A9A}" destId="{5D8FB97F-2BAE-4A8F-A9C2-F1587494DBA3}" srcOrd="22" destOrd="0" presId="urn:microsoft.com/office/officeart/2005/8/layout/radial4"/>
    <dgm:cxn modelId="{DC890840-B4F3-422D-8817-FBFBEEF3F107}" type="presParOf" srcId="{93F4D679-FFE4-47E6-95D6-886511F33A9A}" destId="{6DBC3CB3-A80D-4CB3-91DC-3F408F214703}" srcOrd="23" destOrd="0" presId="urn:microsoft.com/office/officeart/2005/8/layout/radial4"/>
    <dgm:cxn modelId="{AFA4F11C-CCB8-46F5-8371-FB3017EB25F7}" type="presParOf" srcId="{93F4D679-FFE4-47E6-95D6-886511F33A9A}" destId="{7ADE87D3-1308-43A8-B6E7-B37F4A5240D5}" srcOrd="2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D751B-D2F0-4A0A-A26A-471851D82EAA}">
      <dsp:nvSpPr>
        <dsp:cNvPr id="0" name=""/>
        <dsp:cNvSpPr/>
      </dsp:nvSpPr>
      <dsp:spPr>
        <a:xfrm>
          <a:off x="4054352" y="3360805"/>
          <a:ext cx="1151203" cy="11512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CO" sz="800" kern="1200" dirty="0"/>
            <a:t>PLATAFORMA ESTRATÉGICA</a:t>
          </a:r>
        </a:p>
      </dsp:txBody>
      <dsp:txXfrm>
        <a:off x="4222942" y="3529395"/>
        <a:ext cx="814023" cy="814023"/>
      </dsp:txXfrm>
    </dsp:sp>
    <dsp:sp modelId="{D285ADC9-8B97-47C3-BBA0-64F4637FCF38}">
      <dsp:nvSpPr>
        <dsp:cNvPr id="0" name=""/>
        <dsp:cNvSpPr/>
      </dsp:nvSpPr>
      <dsp:spPr>
        <a:xfrm rot="10800000">
          <a:off x="981138" y="3772361"/>
          <a:ext cx="2904186" cy="328093"/>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C14F49-7ECC-4EBC-B717-C2B5B828669C}">
      <dsp:nvSpPr>
        <dsp:cNvPr id="0" name=""/>
        <dsp:cNvSpPr/>
      </dsp:nvSpPr>
      <dsp:spPr>
        <a:xfrm>
          <a:off x="578217" y="3614070"/>
          <a:ext cx="805842" cy="64467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311150">
            <a:lnSpc>
              <a:spcPct val="90000"/>
            </a:lnSpc>
            <a:spcBef>
              <a:spcPct val="0"/>
            </a:spcBef>
            <a:spcAft>
              <a:spcPct val="35000"/>
            </a:spcAft>
            <a:buNone/>
          </a:pPr>
          <a:r>
            <a:rPr lang="es-CO" sz="700" b="0" i="0" u="none" kern="1200" dirty="0"/>
            <a:t>Plan Institucional de Archivos de la Entidad ­PINAR actualizado</a:t>
          </a:r>
          <a:endParaRPr lang="es-CO" sz="700" kern="1200" dirty="0"/>
        </a:p>
      </dsp:txBody>
      <dsp:txXfrm>
        <a:off x="597099" y="3632952"/>
        <a:ext cx="768078" cy="606910"/>
      </dsp:txXfrm>
    </dsp:sp>
    <dsp:sp modelId="{E69DDCCD-9057-4835-8B2D-3E7FC6EE0A51}">
      <dsp:nvSpPr>
        <dsp:cNvPr id="0" name=""/>
        <dsp:cNvSpPr/>
      </dsp:nvSpPr>
      <dsp:spPr>
        <a:xfrm rot="11781818">
          <a:off x="1070121" y="3153472"/>
          <a:ext cx="2904186" cy="328093"/>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CFE617-83E8-431C-B9AB-6F98D8474EED}">
      <dsp:nvSpPr>
        <dsp:cNvPr id="0" name=""/>
        <dsp:cNvSpPr/>
      </dsp:nvSpPr>
      <dsp:spPr>
        <a:xfrm>
          <a:off x="726020" y="2586080"/>
          <a:ext cx="805842" cy="64467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311150">
            <a:lnSpc>
              <a:spcPct val="90000"/>
            </a:lnSpc>
            <a:spcBef>
              <a:spcPct val="0"/>
            </a:spcBef>
            <a:spcAft>
              <a:spcPct val="35000"/>
            </a:spcAft>
            <a:buNone/>
          </a:pPr>
          <a:r>
            <a:rPr lang="es-CO" sz="700" b="0" i="0" u="none" kern="1200" dirty="0"/>
            <a:t>Plan Anual de Adquisiciones</a:t>
          </a:r>
          <a:endParaRPr lang="es-CO" sz="700" kern="1200" dirty="0"/>
        </a:p>
      </dsp:txBody>
      <dsp:txXfrm>
        <a:off x="744902" y="2604962"/>
        <a:ext cx="768078" cy="606910"/>
      </dsp:txXfrm>
    </dsp:sp>
    <dsp:sp modelId="{F759470E-B1B0-484B-9D87-9182D1E9D094}">
      <dsp:nvSpPr>
        <dsp:cNvPr id="0" name=""/>
        <dsp:cNvSpPr/>
      </dsp:nvSpPr>
      <dsp:spPr>
        <a:xfrm rot="12763636">
          <a:off x="1329860" y="2584723"/>
          <a:ext cx="2904186" cy="328093"/>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B8F102-5804-43CB-B870-9324DA1710B9}">
      <dsp:nvSpPr>
        <dsp:cNvPr id="0" name=""/>
        <dsp:cNvSpPr/>
      </dsp:nvSpPr>
      <dsp:spPr>
        <a:xfrm>
          <a:off x="1157454" y="1641371"/>
          <a:ext cx="805842" cy="64467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311150">
            <a:lnSpc>
              <a:spcPct val="90000"/>
            </a:lnSpc>
            <a:spcBef>
              <a:spcPct val="0"/>
            </a:spcBef>
            <a:spcAft>
              <a:spcPct val="35000"/>
            </a:spcAft>
            <a:buNone/>
          </a:pPr>
          <a:r>
            <a:rPr lang="es-CO" sz="700" b="0" i="0" u="none" kern="1200" dirty="0"/>
            <a:t>Plan Anticorrupción y de Atención al Ciudadano</a:t>
          </a:r>
          <a:endParaRPr lang="es-CO" sz="700" kern="1200" dirty="0"/>
        </a:p>
      </dsp:txBody>
      <dsp:txXfrm>
        <a:off x="1176336" y="1660253"/>
        <a:ext cx="768078" cy="606910"/>
      </dsp:txXfrm>
    </dsp:sp>
    <dsp:sp modelId="{FA995607-CEA8-4300-A174-DBB6C3E76EA6}">
      <dsp:nvSpPr>
        <dsp:cNvPr id="0" name=""/>
        <dsp:cNvSpPr/>
      </dsp:nvSpPr>
      <dsp:spPr>
        <a:xfrm rot="13745455">
          <a:off x="1739313" y="2112189"/>
          <a:ext cx="2904186" cy="328093"/>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15D67C-0B56-4005-8566-7093C3E4E57E}">
      <dsp:nvSpPr>
        <dsp:cNvPr id="0" name=""/>
        <dsp:cNvSpPr/>
      </dsp:nvSpPr>
      <dsp:spPr>
        <a:xfrm>
          <a:off x="1837567" y="856479"/>
          <a:ext cx="805842" cy="64467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311150">
            <a:lnSpc>
              <a:spcPct val="90000"/>
            </a:lnSpc>
            <a:spcBef>
              <a:spcPct val="0"/>
            </a:spcBef>
            <a:spcAft>
              <a:spcPct val="35000"/>
            </a:spcAft>
            <a:buNone/>
          </a:pPr>
          <a:r>
            <a:rPr lang="es-CO" sz="700" b="0" i="0" u="none" kern="1200" dirty="0"/>
            <a:t>Plan Anual de Vacantes</a:t>
          </a:r>
          <a:endParaRPr lang="es-CO" sz="700" kern="1200" dirty="0"/>
        </a:p>
      </dsp:txBody>
      <dsp:txXfrm>
        <a:off x="1856449" y="875361"/>
        <a:ext cx="768078" cy="606910"/>
      </dsp:txXfrm>
    </dsp:sp>
    <dsp:sp modelId="{3DCFB9F8-1A24-40A4-9F83-999CA6585788}">
      <dsp:nvSpPr>
        <dsp:cNvPr id="0" name=""/>
        <dsp:cNvSpPr/>
      </dsp:nvSpPr>
      <dsp:spPr>
        <a:xfrm rot="14727273">
          <a:off x="2265309" y="1774152"/>
          <a:ext cx="2904186" cy="328093"/>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63D11C-4A1E-4673-96D6-A5A0F3B7382E}">
      <dsp:nvSpPr>
        <dsp:cNvPr id="0" name=""/>
        <dsp:cNvSpPr/>
      </dsp:nvSpPr>
      <dsp:spPr>
        <a:xfrm>
          <a:off x="2711260" y="294991"/>
          <a:ext cx="805842" cy="64467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311150">
            <a:lnSpc>
              <a:spcPct val="90000"/>
            </a:lnSpc>
            <a:spcBef>
              <a:spcPct val="0"/>
            </a:spcBef>
            <a:spcAft>
              <a:spcPct val="35000"/>
            </a:spcAft>
            <a:buNone/>
          </a:pPr>
          <a:r>
            <a:rPr lang="es-CO" sz="700" b="0" i="0" u="none" kern="1200" dirty="0"/>
            <a:t>Plan de Previsión de Recursos Humanos</a:t>
          </a:r>
          <a:endParaRPr lang="es-CO" sz="700" kern="1200" dirty="0"/>
        </a:p>
      </dsp:txBody>
      <dsp:txXfrm>
        <a:off x="2730142" y="313873"/>
        <a:ext cx="768078" cy="606910"/>
      </dsp:txXfrm>
    </dsp:sp>
    <dsp:sp modelId="{4CA9AE7D-025F-46C6-9991-D38697CF6933}">
      <dsp:nvSpPr>
        <dsp:cNvPr id="0" name=""/>
        <dsp:cNvSpPr/>
      </dsp:nvSpPr>
      <dsp:spPr>
        <a:xfrm rot="15709091">
          <a:off x="2865234" y="1597998"/>
          <a:ext cx="2904186" cy="328093"/>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E87835-CFB3-4FDF-B4E1-9D85ABB7057A}">
      <dsp:nvSpPr>
        <dsp:cNvPr id="0" name=""/>
        <dsp:cNvSpPr/>
      </dsp:nvSpPr>
      <dsp:spPr>
        <a:xfrm>
          <a:off x="3707752" y="2394"/>
          <a:ext cx="805842" cy="64467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311150">
            <a:lnSpc>
              <a:spcPct val="90000"/>
            </a:lnSpc>
            <a:spcBef>
              <a:spcPct val="0"/>
            </a:spcBef>
            <a:spcAft>
              <a:spcPct val="35000"/>
            </a:spcAft>
            <a:buNone/>
          </a:pPr>
          <a:r>
            <a:rPr lang="es-CO" sz="700" b="0" i="0" u="none" kern="1200" dirty="0"/>
            <a:t>Plan Estratégico de Talento Humano</a:t>
          </a:r>
          <a:endParaRPr lang="es-CO" sz="700" kern="1200" dirty="0"/>
        </a:p>
      </dsp:txBody>
      <dsp:txXfrm>
        <a:off x="3726634" y="21276"/>
        <a:ext cx="768078" cy="606910"/>
      </dsp:txXfrm>
    </dsp:sp>
    <dsp:sp modelId="{187F0183-E371-4856-9061-4D2AE49DD6B0}">
      <dsp:nvSpPr>
        <dsp:cNvPr id="0" name=""/>
        <dsp:cNvSpPr/>
      </dsp:nvSpPr>
      <dsp:spPr>
        <a:xfrm rot="16690909">
          <a:off x="3490487" y="1597998"/>
          <a:ext cx="2904186" cy="328093"/>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68AF67-5A8A-4698-91B3-0A3D360D23D6}">
      <dsp:nvSpPr>
        <dsp:cNvPr id="0" name=""/>
        <dsp:cNvSpPr/>
      </dsp:nvSpPr>
      <dsp:spPr>
        <a:xfrm>
          <a:off x="4746313" y="2394"/>
          <a:ext cx="805842" cy="64467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311150">
            <a:lnSpc>
              <a:spcPct val="90000"/>
            </a:lnSpc>
            <a:spcBef>
              <a:spcPct val="0"/>
            </a:spcBef>
            <a:spcAft>
              <a:spcPct val="35000"/>
            </a:spcAft>
            <a:buNone/>
          </a:pPr>
          <a:r>
            <a:rPr lang="es-CO" sz="700" b="0" i="0" u="none" kern="1200" dirty="0"/>
            <a:t>Plan Institucional de Capacitación - PIC -</a:t>
          </a:r>
          <a:endParaRPr lang="es-CO" sz="700" kern="1200" dirty="0"/>
        </a:p>
      </dsp:txBody>
      <dsp:txXfrm>
        <a:off x="4765195" y="21276"/>
        <a:ext cx="768078" cy="606910"/>
      </dsp:txXfrm>
    </dsp:sp>
    <dsp:sp modelId="{1CEDF585-3FCF-40BE-A5F4-5E4F4B4741F9}">
      <dsp:nvSpPr>
        <dsp:cNvPr id="0" name=""/>
        <dsp:cNvSpPr/>
      </dsp:nvSpPr>
      <dsp:spPr>
        <a:xfrm rot="17672727">
          <a:off x="4090412" y="1774152"/>
          <a:ext cx="2904186" cy="328093"/>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EF8DD0-E22E-4163-8F47-035FC814CE68}">
      <dsp:nvSpPr>
        <dsp:cNvPr id="0" name=""/>
        <dsp:cNvSpPr/>
      </dsp:nvSpPr>
      <dsp:spPr>
        <a:xfrm>
          <a:off x="5742805" y="294991"/>
          <a:ext cx="805842" cy="64467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311150">
            <a:lnSpc>
              <a:spcPct val="90000"/>
            </a:lnSpc>
            <a:spcBef>
              <a:spcPct val="0"/>
            </a:spcBef>
            <a:spcAft>
              <a:spcPct val="35000"/>
            </a:spcAft>
            <a:buNone/>
          </a:pPr>
          <a:r>
            <a:rPr lang="es-CO" sz="700" b="0" i="0" u="none" kern="1200" dirty="0"/>
            <a:t>Plan de Incentivos Institucionales (Programa de Bienestar social e incentivos)</a:t>
          </a:r>
          <a:endParaRPr lang="es-CO" sz="700" kern="1200" dirty="0"/>
        </a:p>
      </dsp:txBody>
      <dsp:txXfrm>
        <a:off x="5761687" y="313873"/>
        <a:ext cx="768078" cy="606910"/>
      </dsp:txXfrm>
    </dsp:sp>
    <dsp:sp modelId="{96F98F04-9589-45C3-B0A0-B076EB5AFA6F}">
      <dsp:nvSpPr>
        <dsp:cNvPr id="0" name=""/>
        <dsp:cNvSpPr/>
      </dsp:nvSpPr>
      <dsp:spPr>
        <a:xfrm rot="18654545">
          <a:off x="4616408" y="2112189"/>
          <a:ext cx="2904186" cy="328093"/>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3D3BF1-39AA-4DFD-91F3-062451525FC3}">
      <dsp:nvSpPr>
        <dsp:cNvPr id="0" name=""/>
        <dsp:cNvSpPr/>
      </dsp:nvSpPr>
      <dsp:spPr>
        <a:xfrm>
          <a:off x="6616499" y="856479"/>
          <a:ext cx="805842" cy="64467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311150">
            <a:lnSpc>
              <a:spcPct val="90000"/>
            </a:lnSpc>
            <a:spcBef>
              <a:spcPct val="0"/>
            </a:spcBef>
            <a:spcAft>
              <a:spcPct val="35000"/>
            </a:spcAft>
            <a:buNone/>
          </a:pPr>
          <a:r>
            <a:rPr lang="es-CO" sz="700" b="0" i="0" u="none" kern="1200" dirty="0"/>
            <a:t>Plan de Trabajo Anual en Seguridad y Salud en el Trabajo</a:t>
          </a:r>
          <a:endParaRPr lang="es-CO" sz="700" kern="1200" dirty="0"/>
        </a:p>
      </dsp:txBody>
      <dsp:txXfrm>
        <a:off x="6635381" y="875361"/>
        <a:ext cx="768078" cy="606910"/>
      </dsp:txXfrm>
    </dsp:sp>
    <dsp:sp modelId="{25DD9B05-17B0-4272-9169-3A1A94D88B90}">
      <dsp:nvSpPr>
        <dsp:cNvPr id="0" name=""/>
        <dsp:cNvSpPr/>
      </dsp:nvSpPr>
      <dsp:spPr>
        <a:xfrm rot="19636364">
          <a:off x="5025861" y="2584723"/>
          <a:ext cx="2904186" cy="328093"/>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237D38-D959-4814-8BE0-9D84348FCD2E}">
      <dsp:nvSpPr>
        <dsp:cNvPr id="0" name=""/>
        <dsp:cNvSpPr/>
      </dsp:nvSpPr>
      <dsp:spPr>
        <a:xfrm>
          <a:off x="7296612" y="1641371"/>
          <a:ext cx="805842" cy="64467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311150">
            <a:lnSpc>
              <a:spcPct val="90000"/>
            </a:lnSpc>
            <a:spcBef>
              <a:spcPct val="0"/>
            </a:spcBef>
            <a:spcAft>
              <a:spcPct val="35000"/>
            </a:spcAft>
            <a:buNone/>
          </a:pPr>
          <a:r>
            <a:rPr lang="es-CO" sz="700" b="0" i="0" u="none" kern="1200" dirty="0"/>
            <a:t>Plan Estratégico de Tecnologías de la Información y las Comunicaciones ­ PETI</a:t>
          </a:r>
          <a:endParaRPr lang="es-CO" sz="700" kern="1200" dirty="0"/>
        </a:p>
      </dsp:txBody>
      <dsp:txXfrm>
        <a:off x="7315494" y="1660253"/>
        <a:ext cx="768078" cy="606910"/>
      </dsp:txXfrm>
    </dsp:sp>
    <dsp:sp modelId="{80AC3516-9ADF-4A9F-81D1-A4AAF326EA16}">
      <dsp:nvSpPr>
        <dsp:cNvPr id="0" name=""/>
        <dsp:cNvSpPr/>
      </dsp:nvSpPr>
      <dsp:spPr>
        <a:xfrm rot="20618182">
          <a:off x="5285600" y="3153472"/>
          <a:ext cx="2904186" cy="328093"/>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8FB97F-2BAE-4A8F-A9C2-F1587494DBA3}">
      <dsp:nvSpPr>
        <dsp:cNvPr id="0" name=""/>
        <dsp:cNvSpPr/>
      </dsp:nvSpPr>
      <dsp:spPr>
        <a:xfrm>
          <a:off x="7728046" y="2586080"/>
          <a:ext cx="805842" cy="64467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311150">
            <a:lnSpc>
              <a:spcPct val="90000"/>
            </a:lnSpc>
            <a:spcBef>
              <a:spcPct val="0"/>
            </a:spcBef>
            <a:spcAft>
              <a:spcPct val="35000"/>
            </a:spcAft>
            <a:buNone/>
          </a:pPr>
          <a:r>
            <a:rPr lang="es-CO" sz="700" b="0" i="0" u="none" kern="1200" dirty="0"/>
            <a:t>Plan de Tratamiento de Riesgos de Seguridad y Privacidad de la Información</a:t>
          </a:r>
          <a:endParaRPr lang="es-CO" sz="700" kern="1200" dirty="0"/>
        </a:p>
      </dsp:txBody>
      <dsp:txXfrm>
        <a:off x="7746928" y="2604962"/>
        <a:ext cx="768078" cy="606910"/>
      </dsp:txXfrm>
    </dsp:sp>
    <dsp:sp modelId="{6DBC3CB3-A80D-4CB3-91DC-3F408F214703}">
      <dsp:nvSpPr>
        <dsp:cNvPr id="0" name=""/>
        <dsp:cNvSpPr/>
      </dsp:nvSpPr>
      <dsp:spPr>
        <a:xfrm>
          <a:off x="5374583" y="3772361"/>
          <a:ext cx="2904186" cy="328093"/>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DE87D3-1308-43A8-B6E7-B37F4A5240D5}">
      <dsp:nvSpPr>
        <dsp:cNvPr id="0" name=""/>
        <dsp:cNvSpPr/>
      </dsp:nvSpPr>
      <dsp:spPr>
        <a:xfrm>
          <a:off x="7875848" y="3614070"/>
          <a:ext cx="805842" cy="64467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311150">
            <a:lnSpc>
              <a:spcPct val="90000"/>
            </a:lnSpc>
            <a:spcBef>
              <a:spcPct val="0"/>
            </a:spcBef>
            <a:spcAft>
              <a:spcPct val="35000"/>
            </a:spcAft>
            <a:buNone/>
          </a:pPr>
          <a:r>
            <a:rPr lang="es-CO" sz="700" b="0" i="0" u="none" kern="1200" dirty="0"/>
            <a:t>Plan de Seguridad y Privacidad de la Información</a:t>
          </a:r>
          <a:endParaRPr lang="es-CO" sz="700" kern="1200" dirty="0"/>
        </a:p>
      </dsp:txBody>
      <dsp:txXfrm>
        <a:off x="7894730" y="3632952"/>
        <a:ext cx="768078" cy="60691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1169"/>
          </a:xfrm>
          <a:prstGeom prst="rect">
            <a:avLst/>
          </a:prstGeom>
        </p:spPr>
        <p:txBody>
          <a:bodyPr vert="horz" lIns="93172" tIns="46587" rIns="93172" bIns="46587" rtlCol="0"/>
          <a:lstStyle>
            <a:lvl1pPr algn="l">
              <a:defRPr sz="1200"/>
            </a:lvl1pPr>
          </a:lstStyle>
          <a:p>
            <a:endParaRPr lang="es-CO"/>
          </a:p>
        </p:txBody>
      </p:sp>
      <p:sp>
        <p:nvSpPr>
          <p:cNvPr id="3" name="2 Marcador de fecha"/>
          <p:cNvSpPr>
            <a:spLocks noGrp="1"/>
          </p:cNvSpPr>
          <p:nvPr>
            <p:ph type="dt" idx="1"/>
          </p:nvPr>
        </p:nvSpPr>
        <p:spPr>
          <a:xfrm>
            <a:off x="3970938" y="0"/>
            <a:ext cx="3037840" cy="461169"/>
          </a:xfrm>
          <a:prstGeom prst="rect">
            <a:avLst/>
          </a:prstGeom>
        </p:spPr>
        <p:txBody>
          <a:bodyPr vert="horz" lIns="93172" tIns="46587" rIns="93172" bIns="46587" rtlCol="0"/>
          <a:lstStyle>
            <a:lvl1pPr algn="r">
              <a:defRPr sz="1200"/>
            </a:lvl1pPr>
          </a:lstStyle>
          <a:p>
            <a:fld id="{A14558D2-C694-4890-B831-3B6E97E81C7B}" type="datetimeFigureOut">
              <a:rPr lang="es-CO" smtClean="0"/>
              <a:pPr/>
              <a:t>16/08/2018</a:t>
            </a:fld>
            <a:endParaRPr lang="es-CO"/>
          </a:p>
        </p:txBody>
      </p:sp>
      <p:sp>
        <p:nvSpPr>
          <p:cNvPr id="4" name="3 Marcador de imagen de diapositiva"/>
          <p:cNvSpPr>
            <a:spLocks noGrp="1" noRot="1" noChangeAspect="1"/>
          </p:cNvSpPr>
          <p:nvPr>
            <p:ph type="sldImg" idx="2"/>
          </p:nvPr>
        </p:nvSpPr>
        <p:spPr>
          <a:xfrm>
            <a:off x="1200150" y="692150"/>
            <a:ext cx="4610100" cy="3457575"/>
          </a:xfrm>
          <a:prstGeom prst="rect">
            <a:avLst/>
          </a:prstGeom>
          <a:noFill/>
          <a:ln w="12700">
            <a:solidFill>
              <a:prstClr val="black"/>
            </a:solidFill>
          </a:ln>
        </p:spPr>
        <p:txBody>
          <a:bodyPr vert="horz" lIns="93172" tIns="46587" rIns="93172" bIns="46587" rtlCol="0" anchor="ctr"/>
          <a:lstStyle/>
          <a:p>
            <a:endParaRPr lang="es-CO"/>
          </a:p>
        </p:txBody>
      </p:sp>
      <p:sp>
        <p:nvSpPr>
          <p:cNvPr id="5" name="4 Marcador de notas"/>
          <p:cNvSpPr>
            <a:spLocks noGrp="1"/>
          </p:cNvSpPr>
          <p:nvPr>
            <p:ph type="body" sz="quarter" idx="3"/>
          </p:nvPr>
        </p:nvSpPr>
        <p:spPr>
          <a:xfrm>
            <a:off x="701040" y="4381103"/>
            <a:ext cx="5608320" cy="4150519"/>
          </a:xfrm>
          <a:prstGeom prst="rect">
            <a:avLst/>
          </a:prstGeom>
        </p:spPr>
        <p:txBody>
          <a:bodyPr vert="horz" lIns="93172" tIns="46587" rIns="93172" bIns="46587"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760606"/>
            <a:ext cx="3037840" cy="461169"/>
          </a:xfrm>
          <a:prstGeom prst="rect">
            <a:avLst/>
          </a:prstGeom>
        </p:spPr>
        <p:txBody>
          <a:bodyPr vert="horz" lIns="93172" tIns="46587" rIns="93172" bIns="46587"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970938" y="8760606"/>
            <a:ext cx="3037840" cy="461169"/>
          </a:xfrm>
          <a:prstGeom prst="rect">
            <a:avLst/>
          </a:prstGeom>
        </p:spPr>
        <p:txBody>
          <a:bodyPr vert="horz" lIns="93172" tIns="46587" rIns="93172" bIns="46587" rtlCol="0" anchor="b"/>
          <a:lstStyle>
            <a:lvl1pPr algn="r">
              <a:defRPr sz="1200"/>
            </a:lvl1pPr>
          </a:lstStyle>
          <a:p>
            <a:fld id="{0AEFF430-1F22-43C4-8F51-6763432538C0}" type="slidenum">
              <a:rPr lang="es-CO" smtClean="0"/>
              <a:pPr/>
              <a:t>‹Nº›</a:t>
            </a:fld>
            <a:endParaRPr lang="es-CO"/>
          </a:p>
        </p:txBody>
      </p:sp>
    </p:spTree>
    <p:extLst>
      <p:ext uri="{BB962C8B-B14F-4D97-AF65-F5344CB8AC3E}">
        <p14:creationId xmlns:p14="http://schemas.microsoft.com/office/powerpoint/2010/main" val="61097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9017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extLst>
      <p:ext uri="{BB962C8B-B14F-4D97-AF65-F5344CB8AC3E}">
        <p14:creationId xmlns:p14="http://schemas.microsoft.com/office/powerpoint/2010/main" val="3859652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extLst>
      <p:ext uri="{BB962C8B-B14F-4D97-AF65-F5344CB8AC3E}">
        <p14:creationId xmlns:p14="http://schemas.microsoft.com/office/powerpoint/2010/main" val="4288942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33"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34" name="Imagen 33"/>
          <p:cNvPicPr/>
          <p:nvPr/>
        </p:nvPicPr>
        <p:blipFill>
          <a:blip r:embed="rId2"/>
          <a:stretch/>
        </p:blipFill>
        <p:spPr>
          <a:xfrm>
            <a:off x="2079360" y="1604160"/>
            <a:ext cx="4984200" cy="3976920"/>
          </a:xfrm>
          <a:prstGeom prst="rect">
            <a:avLst/>
          </a:prstGeom>
          <a:ln>
            <a:noFill/>
          </a:ln>
        </p:spPr>
      </p:pic>
      <p:pic>
        <p:nvPicPr>
          <p:cNvPr id="35" name="Imagen 34"/>
          <p:cNvPicPr/>
          <p:nvPr/>
        </p:nvPicPr>
        <p:blipFill>
          <a:blip r:embed="rId2"/>
          <a:stretch/>
        </p:blipFill>
        <p:spPr>
          <a:xfrm>
            <a:off x="2079360" y="1604160"/>
            <a:ext cx="4984200" cy="3976920"/>
          </a:xfrm>
          <a:prstGeom prst="rect">
            <a:avLst/>
          </a:prstGeom>
          <a:ln>
            <a:noFill/>
          </a:ln>
        </p:spPr>
      </p:pic>
    </p:spTree>
    <p:extLst>
      <p:ext uri="{BB962C8B-B14F-4D97-AF65-F5344CB8AC3E}">
        <p14:creationId xmlns:p14="http://schemas.microsoft.com/office/powerpoint/2010/main" val="3783797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4" name="Marcador de fecha 3"/>
          <p:cNvSpPr>
            <a:spLocks noGrp="1"/>
          </p:cNvSpPr>
          <p:nvPr>
            <p:ph type="dt" sz="half" idx="10"/>
          </p:nvPr>
        </p:nvSpPr>
        <p:spPr>
          <a:xfrm>
            <a:off x="628650" y="6356351"/>
            <a:ext cx="2057400" cy="365125"/>
          </a:xfrm>
          <a:prstGeom prst="rect">
            <a:avLst/>
          </a:prstGeom>
        </p:spPr>
        <p:txBody>
          <a:bodyPr/>
          <a:lstStyle/>
          <a:p>
            <a:fld id="{BEC03342-A5D0-45B8-B412-98F6D1FAD75B}" type="datetimeFigureOut">
              <a:rPr lang="es-CO" smtClean="0"/>
              <a:pPr/>
              <a:t>16/08/2018</a:t>
            </a:fld>
            <a:endParaRPr lang="es-CO"/>
          </a:p>
        </p:txBody>
      </p:sp>
      <p:sp>
        <p:nvSpPr>
          <p:cNvPr id="5" name="Marcador de pie de página 4"/>
          <p:cNvSpPr>
            <a:spLocks noGrp="1"/>
          </p:cNvSpPr>
          <p:nvPr>
            <p:ph type="ftr" sz="quarter" idx="11"/>
          </p:nvPr>
        </p:nvSpPr>
        <p:spPr>
          <a:xfrm>
            <a:off x="3028950" y="6356351"/>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1"/>
            <a:ext cx="2057400" cy="365125"/>
          </a:xfrm>
          <a:prstGeom prst="rect">
            <a:avLst/>
          </a:prstGeom>
        </p:spPr>
        <p:txBody>
          <a:bodyPr/>
          <a:lstStyle/>
          <a:p>
            <a:fld id="{717BEC24-2060-4577-904E-F243724372D9}" type="slidenum">
              <a:rPr lang="es-CO" smtClean="0"/>
              <a:pPr/>
              <a:t>‹Nº›</a:t>
            </a:fld>
            <a:endParaRPr lang="es-CO"/>
          </a:p>
        </p:txBody>
      </p:sp>
      <p:pic>
        <p:nvPicPr>
          <p:cNvPr id="8" name="Imagen 7"/>
          <p:cNvPicPr>
            <a:picLocks noChangeAspect="1"/>
          </p:cNvPicPr>
          <p:nvPr userDrawn="1"/>
        </p:nvPicPr>
        <p:blipFill rotWithShape="1">
          <a:blip r:embed="rId2"/>
          <a:srcRect l="20500" t="82577" r="3967" b="6667"/>
          <a:stretch/>
        </p:blipFill>
        <p:spPr>
          <a:xfrm>
            <a:off x="0" y="5628640"/>
            <a:ext cx="9144000" cy="1229360"/>
          </a:xfrm>
          <a:prstGeom prst="rect">
            <a:avLst/>
          </a:prstGeom>
        </p:spPr>
      </p:pic>
    </p:spTree>
    <p:extLst>
      <p:ext uri="{BB962C8B-B14F-4D97-AF65-F5344CB8AC3E}">
        <p14:creationId xmlns:p14="http://schemas.microsoft.com/office/powerpoint/2010/main" val="2575969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10" name="1 Título"/>
          <p:cNvSpPr>
            <a:spLocks noGrp="1"/>
          </p:cNvSpPr>
          <p:nvPr>
            <p:ph type="title" hasCustomPrompt="1"/>
          </p:nvPr>
        </p:nvSpPr>
        <p:spPr>
          <a:xfrm>
            <a:off x="3977857" y="332656"/>
            <a:ext cx="3250591" cy="202034"/>
          </a:xfrm>
        </p:spPr>
        <p:txBody>
          <a:bodyPr>
            <a:noAutofit/>
          </a:bodyPr>
          <a:lstStyle>
            <a:lvl1pPr>
              <a:defRPr sz="1350">
                <a:latin typeface="Arial Narrow" pitchFamily="34" charset="0"/>
              </a:defRPr>
            </a:lvl1pPr>
          </a:lstStyle>
          <a:p>
            <a:r>
              <a:rPr lang="es-ES" i="1" dirty="0">
                <a:solidFill>
                  <a:schemeClr val="tx1">
                    <a:lumMod val="50000"/>
                    <a:lumOff val="50000"/>
                  </a:schemeClr>
                </a:solidFill>
              </a:rPr>
              <a:t>Tema o Titulo de la presentación </a:t>
            </a:r>
          </a:p>
        </p:txBody>
      </p:sp>
    </p:spTree>
    <p:extLst>
      <p:ext uri="{BB962C8B-B14F-4D97-AF65-F5344CB8AC3E}">
        <p14:creationId xmlns:p14="http://schemas.microsoft.com/office/powerpoint/2010/main" val="2059222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52F8C02D-DF00-4356-88B1-9F6A386437C0}" type="datetimeFigureOut">
              <a:rPr lang="es-CO" smtClean="0"/>
              <a:t>16/08/2018</a:t>
            </a:fld>
            <a:endParaRPr lang="es-CO"/>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3413E14D-6241-43C7-B1B0-97E70BBBD7E7}" type="slidenum">
              <a:rPr lang="es-CO" smtClean="0"/>
              <a:t>‹Nº›</a:t>
            </a:fld>
            <a:endParaRPr lang="es-CO"/>
          </a:p>
        </p:txBody>
      </p:sp>
    </p:spTree>
    <p:extLst>
      <p:ext uri="{BB962C8B-B14F-4D97-AF65-F5344CB8AC3E}">
        <p14:creationId xmlns:p14="http://schemas.microsoft.com/office/powerpoint/2010/main" val="134961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457200" y="1604520"/>
            <a:ext cx="8229240" cy="397692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94291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extLst>
      <p:ext uri="{BB962C8B-B14F-4D97-AF65-F5344CB8AC3E}">
        <p14:creationId xmlns:p14="http://schemas.microsoft.com/office/powerpoint/2010/main" val="1049280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7"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8"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extLst>
      <p:ext uri="{BB962C8B-B14F-4D97-AF65-F5344CB8AC3E}">
        <p14:creationId xmlns:p14="http://schemas.microsoft.com/office/powerpoint/2010/main" val="1715125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04599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557613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4"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extLst>
      <p:ext uri="{BB962C8B-B14F-4D97-AF65-F5344CB8AC3E}">
        <p14:creationId xmlns:p14="http://schemas.microsoft.com/office/powerpoint/2010/main" val="2058231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extLst>
      <p:ext uri="{BB962C8B-B14F-4D97-AF65-F5344CB8AC3E}">
        <p14:creationId xmlns:p14="http://schemas.microsoft.com/office/powerpoint/2010/main" val="281602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extLst>
      <p:ext uri="{BB962C8B-B14F-4D97-AF65-F5344CB8AC3E}">
        <p14:creationId xmlns:p14="http://schemas.microsoft.com/office/powerpoint/2010/main" val="8770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Imagen 3"/>
          <p:cNvPicPr/>
          <p:nvPr userDrawn="1"/>
        </p:nvPicPr>
        <p:blipFill>
          <a:blip r:embed="rId17"/>
          <a:stretch/>
        </p:blipFill>
        <p:spPr>
          <a:xfrm>
            <a:off x="1440" y="2520"/>
            <a:ext cx="9142560" cy="6855480"/>
          </a:xfrm>
          <a:prstGeom prst="rect">
            <a:avLst/>
          </a:prstGeom>
          <a:ln>
            <a:noFill/>
          </a:ln>
        </p:spPr>
      </p:pic>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s-CO" sz="4400">
                <a:latin typeface="Arial"/>
              </a:rPr>
              <a:t>Pulse para editar el formato del texto de título</a:t>
            </a:r>
            <a:endParaRPr/>
          </a:p>
        </p:txBody>
      </p:sp>
      <p:sp>
        <p:nvSpPr>
          <p:cNvPr id="3" name="PlaceHolder 2"/>
          <p:cNvSpPr>
            <a:spLocks noGrp="1"/>
          </p:cNvSpPr>
          <p:nvPr>
            <p:ph type="body"/>
          </p:nvPr>
        </p:nvSpPr>
        <p:spPr>
          <a:xfrm>
            <a:off x="457200" y="1604520"/>
            <a:ext cx="8229240" cy="3976920"/>
          </a:xfrm>
          <a:prstGeom prst="rect">
            <a:avLst/>
          </a:prstGeom>
        </p:spPr>
        <p:txBody>
          <a:bodyPr lIns="0" tIns="0" rIns="0" bIns="0"/>
          <a:lstStyle/>
          <a:p>
            <a:pPr>
              <a:buSzPct val="45000"/>
              <a:buFont typeface="StarSymbol"/>
              <a:buChar char=""/>
            </a:pPr>
            <a:r>
              <a:rPr lang="es-CO" sz="3200">
                <a:latin typeface="Arial"/>
              </a:rPr>
              <a:t>Pulse para editar el formato de esquema del texto</a:t>
            </a:r>
            <a:endParaRPr/>
          </a:p>
          <a:p>
            <a:pPr lvl="1">
              <a:buSzPct val="75000"/>
              <a:buFont typeface="StarSymbol"/>
              <a:buChar char=""/>
            </a:pPr>
            <a:r>
              <a:rPr lang="es-CO" sz="2800">
                <a:latin typeface="Arial"/>
              </a:rPr>
              <a:t>Segundo nivel del esquema</a:t>
            </a:r>
            <a:endParaRPr/>
          </a:p>
          <a:p>
            <a:pPr lvl="2">
              <a:buSzPct val="45000"/>
              <a:buFont typeface="StarSymbol"/>
              <a:buChar char=""/>
            </a:pPr>
            <a:r>
              <a:rPr lang="es-CO" sz="2400">
                <a:latin typeface="Arial"/>
              </a:rPr>
              <a:t>Tercer nivel del esquema</a:t>
            </a:r>
            <a:endParaRPr/>
          </a:p>
          <a:p>
            <a:pPr lvl="3">
              <a:buSzPct val="75000"/>
              <a:buFont typeface="StarSymbol"/>
              <a:buChar char=""/>
            </a:pPr>
            <a:r>
              <a:rPr lang="es-CO" sz="2000">
                <a:latin typeface="Arial"/>
              </a:rPr>
              <a:t>Cuarto nivel del esquema</a:t>
            </a:r>
            <a:endParaRPr/>
          </a:p>
          <a:p>
            <a:pPr lvl="4">
              <a:buSzPct val="45000"/>
              <a:buFont typeface="StarSymbol"/>
              <a:buChar char=""/>
            </a:pPr>
            <a:r>
              <a:rPr lang="es-CO" sz="2000">
                <a:latin typeface="Arial"/>
              </a:rPr>
              <a:t>Quinto nivel del esquema</a:t>
            </a:r>
            <a:endParaRPr/>
          </a:p>
          <a:p>
            <a:pPr lvl="5">
              <a:buSzPct val="45000"/>
              <a:buFont typeface="StarSymbol"/>
              <a:buChar char=""/>
            </a:pPr>
            <a:r>
              <a:rPr lang="es-CO" sz="2000">
                <a:latin typeface="Arial"/>
              </a:rPr>
              <a:t>Sexto nivel del esquema</a:t>
            </a:r>
            <a:endParaRPr/>
          </a:p>
          <a:p>
            <a:pPr lvl="6">
              <a:buSzPct val="45000"/>
              <a:buFont typeface="StarSymbol"/>
              <a:buChar char=""/>
            </a:pPr>
            <a:r>
              <a:rPr lang="es-CO" sz="2000">
                <a:latin typeface="Arial"/>
              </a:rPr>
              <a:t>Séptimo nivel del esquema</a:t>
            </a:r>
            <a:endParaRPr/>
          </a:p>
        </p:txBody>
      </p:sp>
    </p:spTree>
    <p:extLst>
      <p:ext uri="{BB962C8B-B14F-4D97-AF65-F5344CB8AC3E}">
        <p14:creationId xmlns:p14="http://schemas.microsoft.com/office/powerpoint/2010/main" val="1505824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6" r:id="rId13"/>
    <p:sldLayoutId id="2147483677" r:id="rId14"/>
    <p:sldLayoutId id="214748367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funcionpublica.gov.co/web/mipg" TargetMode="Externa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funcionpublica.gov.co/eva/gestornormativo/norma.php?i=43292#74" TargetMode="External"/><Relationship Id="rId2" Type="http://schemas.openxmlformats.org/officeDocument/2006/relationships/hyperlink" Target="http://www.funcionpublica.gov.co/eva/gestornormativo/norma.php?i=62866#2.2.22.3.14"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2F1C64A7-E008-D541-A6E4-8931296F4B80}"/>
              </a:ext>
            </a:extLst>
          </p:cNvPr>
          <p:cNvSpPr/>
          <p:nvPr/>
        </p:nvSpPr>
        <p:spPr>
          <a:xfrm>
            <a:off x="251520" y="1466553"/>
            <a:ext cx="4680520" cy="4770537"/>
          </a:xfrm>
          <a:prstGeom prst="rect">
            <a:avLst/>
          </a:prstGeom>
        </p:spPr>
        <p:txBody>
          <a:bodyPr wrap="square">
            <a:spAutoFit/>
          </a:bodyPr>
          <a:lstStyle/>
          <a:p>
            <a:pPr algn="ctr"/>
            <a:r>
              <a:rPr lang="es-CO" sz="2400" b="1" kern="150" dirty="0">
                <a:solidFill>
                  <a:srgbClr val="005493"/>
                </a:solidFill>
                <a:latin typeface="Arial" panose="020B0604020202020204" pitchFamily="34" charset="0"/>
                <a:cs typeface="Arial" panose="020B0604020202020204" pitchFamily="34" charset="0"/>
              </a:rPr>
              <a:t>Modelo de Planeación y Gestión –MIPG</a:t>
            </a:r>
          </a:p>
          <a:p>
            <a:pPr algn="ctr"/>
            <a:endParaRPr lang="es-CO" sz="2400" b="1" kern="150" dirty="0">
              <a:solidFill>
                <a:srgbClr val="005493"/>
              </a:solidFill>
              <a:latin typeface="Arial" panose="020B0604020202020204" pitchFamily="34" charset="0"/>
              <a:cs typeface="Arial" panose="020B0604020202020204" pitchFamily="34" charset="0"/>
            </a:endParaRPr>
          </a:p>
          <a:p>
            <a:pPr algn="ctr"/>
            <a:r>
              <a:rPr lang="es-CO" sz="2400" b="1" kern="150" dirty="0">
                <a:solidFill>
                  <a:srgbClr val="005493"/>
                </a:solidFill>
                <a:latin typeface="Arial" panose="020B0604020202020204" pitchFamily="34" charset="0"/>
                <a:cs typeface="Arial" panose="020B0604020202020204" pitchFamily="34" charset="0"/>
              </a:rPr>
              <a:t>Resultados</a:t>
            </a:r>
          </a:p>
          <a:p>
            <a:pPr algn="ctr"/>
            <a:r>
              <a:rPr lang="es-CO" sz="2400" b="1" kern="150" dirty="0">
                <a:solidFill>
                  <a:srgbClr val="005493"/>
                </a:solidFill>
                <a:latin typeface="Arial" panose="020B0604020202020204" pitchFamily="34" charset="0"/>
                <a:cs typeface="Arial" panose="020B0604020202020204" pitchFamily="34" charset="0"/>
              </a:rPr>
              <a:t>Autodiagnósticos MIPG – </a:t>
            </a:r>
          </a:p>
          <a:p>
            <a:pPr algn="ctr"/>
            <a:r>
              <a:rPr lang="es-CO" sz="2400" b="1" kern="150" dirty="0">
                <a:solidFill>
                  <a:srgbClr val="005493"/>
                </a:solidFill>
                <a:latin typeface="Arial" panose="020B0604020202020204" pitchFamily="34" charset="0"/>
                <a:cs typeface="Arial" panose="020B0604020202020204" pitchFamily="34" charset="0"/>
              </a:rPr>
              <a:t>Plan Operativo MIPG</a:t>
            </a:r>
          </a:p>
          <a:p>
            <a:pPr algn="ctr"/>
            <a:endParaRPr lang="es-CO" sz="2400" b="1" kern="150" dirty="0">
              <a:solidFill>
                <a:srgbClr val="005493"/>
              </a:solidFill>
              <a:latin typeface="Arial" panose="020B0604020202020204" pitchFamily="34" charset="0"/>
              <a:cs typeface="Arial" panose="020B0604020202020204" pitchFamily="34" charset="0"/>
            </a:endParaRPr>
          </a:p>
          <a:p>
            <a:pPr algn="ctr"/>
            <a:r>
              <a:rPr lang="es-CO" sz="2400" b="1" kern="150" dirty="0">
                <a:solidFill>
                  <a:srgbClr val="005493"/>
                </a:solidFill>
                <a:latin typeface="Arial" panose="020B0604020202020204" pitchFamily="34" charset="0"/>
                <a:cs typeface="Arial" panose="020B0604020202020204" pitchFamily="34" charset="0"/>
              </a:rPr>
              <a:t>Integración de Planes Institucionales – Decreto 612 de 2018</a:t>
            </a:r>
          </a:p>
          <a:p>
            <a:pPr marL="457200" indent="-457200" algn="ctr">
              <a:buFontTx/>
              <a:buChar char="-"/>
            </a:pPr>
            <a:endParaRPr lang="es-CO" sz="2800" b="1" kern="150" dirty="0">
              <a:solidFill>
                <a:srgbClr val="005493"/>
              </a:solidFill>
              <a:latin typeface="Arial" panose="020B0604020202020204" pitchFamily="34" charset="0"/>
              <a:cs typeface="Arial" panose="020B0604020202020204" pitchFamily="34" charset="0"/>
            </a:endParaRPr>
          </a:p>
          <a:p>
            <a:pPr algn="ctr"/>
            <a:r>
              <a:rPr lang="es-CO" b="1" kern="150" dirty="0">
                <a:solidFill>
                  <a:srgbClr val="005493"/>
                </a:solidFill>
                <a:latin typeface="Arial" panose="020B0604020202020204" pitchFamily="34" charset="0"/>
                <a:cs typeface="Arial" panose="020B0604020202020204" pitchFamily="34" charset="0"/>
              </a:rPr>
              <a:t>Comité de Dirección FUGA</a:t>
            </a:r>
          </a:p>
          <a:p>
            <a:pPr algn="ctr"/>
            <a:r>
              <a:rPr lang="es-CO" b="1" kern="150" dirty="0">
                <a:solidFill>
                  <a:srgbClr val="005493"/>
                </a:solidFill>
                <a:latin typeface="Arial" panose="020B0604020202020204" pitchFamily="34" charset="0"/>
                <a:cs typeface="Arial" panose="020B0604020202020204" pitchFamily="34" charset="0"/>
              </a:rPr>
              <a:t>Julio 30 de 2018</a:t>
            </a:r>
          </a:p>
        </p:txBody>
      </p:sp>
      <p:pic>
        <p:nvPicPr>
          <p:cNvPr id="4" name="Imagen 2">
            <a:extLst>
              <a:ext uri="{FF2B5EF4-FFF2-40B4-BE49-F238E27FC236}">
                <a16:creationId xmlns:a16="http://schemas.microsoft.com/office/drawing/2014/main" id="{FE25EDBC-D826-2947-9BDE-CC2227DB3258}"/>
              </a:ext>
            </a:extLst>
          </p:cNvPr>
          <p:cNvPicPr>
            <a:picLocks noChangeAspect="1"/>
          </p:cNvPicPr>
          <p:nvPr/>
        </p:nvPicPr>
        <p:blipFill>
          <a:blip r:embed="rId2"/>
          <a:stretch>
            <a:fillRect/>
          </a:stretch>
        </p:blipFill>
        <p:spPr>
          <a:xfrm>
            <a:off x="5101074" y="977156"/>
            <a:ext cx="4042926" cy="5880844"/>
          </a:xfrm>
          <a:prstGeom prst="rect">
            <a:avLst/>
          </a:prstGeom>
        </p:spPr>
      </p:pic>
    </p:spTree>
    <p:extLst>
      <p:ext uri="{BB962C8B-B14F-4D97-AF65-F5344CB8AC3E}">
        <p14:creationId xmlns:p14="http://schemas.microsoft.com/office/powerpoint/2010/main" val="3076737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p:cNvGraphicFramePr>
          <p:nvPr>
            <p:extLst>
              <p:ext uri="{D42A27DB-BD31-4B8C-83A1-F6EECF244321}">
                <p14:modId xmlns:p14="http://schemas.microsoft.com/office/powerpoint/2010/main" val="3813827132"/>
              </p:ext>
            </p:extLst>
          </p:nvPr>
        </p:nvGraphicFramePr>
        <p:xfrm>
          <a:off x="1742672" y="3509962"/>
          <a:ext cx="6486928" cy="334803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470079" y="1369230"/>
            <a:ext cx="8158766" cy="2352439"/>
          </a:xfrm>
          <a:prstGeom prst="rect">
            <a:avLst/>
          </a:prstGeom>
        </p:spPr>
        <p:txBody>
          <a:bodyPr wrap="square">
            <a:spAutoFit/>
          </a:bodyPr>
          <a:lstStyle/>
          <a:p>
            <a:pPr marL="228600" indent="-228600" algn="just">
              <a:lnSpc>
                <a:spcPct val="70000"/>
              </a:lnSpc>
              <a:spcBef>
                <a:spcPts val="1000"/>
              </a:spcBef>
              <a:buFont typeface="Arial" panose="020B0604020202020204" pitchFamily="34" charset="0"/>
              <a:buChar char="•"/>
            </a:pPr>
            <a:r>
              <a:rPr lang="es-CO" dirty="0">
                <a:latin typeface="Calibri" panose="020F0502020204030204" pitchFamily="34" charset="0"/>
              </a:rPr>
              <a:t>Los autodiagnósticos y planes de acción  fueron realizados durante los meses de Mayo a Junio por parte de las instancias responsables (Subdirección Gestión Corporativa, Oficina Asesora Jurídica, Oficina Asesora de Planeación) con el apoyo de la OAP.</a:t>
            </a:r>
          </a:p>
          <a:p>
            <a:pPr marL="228600" indent="-228600" algn="just">
              <a:lnSpc>
                <a:spcPct val="70000"/>
              </a:lnSpc>
              <a:spcBef>
                <a:spcPts val="1000"/>
              </a:spcBef>
              <a:buFont typeface="Arial" panose="020B0604020202020204" pitchFamily="34" charset="0"/>
              <a:buChar char="•"/>
            </a:pPr>
            <a:r>
              <a:rPr lang="es-CO" dirty="0">
                <a:latin typeface="Calibri" panose="020F0502020204030204" pitchFamily="34" charset="0"/>
              </a:rPr>
              <a:t>Las calificaciones fueron dadas por los servidores públicos y jefaturas de las dependencias responsables.</a:t>
            </a:r>
          </a:p>
          <a:p>
            <a:pPr marL="228600" indent="-228600" algn="just">
              <a:lnSpc>
                <a:spcPct val="70000"/>
              </a:lnSpc>
              <a:spcBef>
                <a:spcPts val="1000"/>
              </a:spcBef>
              <a:buFont typeface="Arial" panose="020B0604020202020204" pitchFamily="34" charset="0"/>
              <a:buChar char="•"/>
            </a:pPr>
            <a:r>
              <a:rPr lang="es-CO" dirty="0">
                <a:latin typeface="Calibri" panose="020F0502020204030204" pitchFamily="34" charset="0"/>
              </a:rPr>
              <a:t>La OAP consolidó la información y se creó carpeta PLAN OPERACIÓN MIPG en Escritorio de todos los PC , la cual contiene AUTODIAGNOSTICOS, ACTAS DE REUNIÓN  y PLANES DE ACCIÓN.</a:t>
            </a:r>
          </a:p>
          <a:p>
            <a:pPr>
              <a:spcBef>
                <a:spcPct val="20000"/>
              </a:spcBef>
            </a:pPr>
            <a:endParaRPr lang="es-CO" sz="1400" dirty="0">
              <a:solidFill>
                <a:srgbClr val="002060"/>
              </a:solidFill>
              <a:cs typeface="Arial" panose="020B0604020202020204" pitchFamily="34" charset="0"/>
            </a:endParaRPr>
          </a:p>
        </p:txBody>
      </p:sp>
    </p:spTree>
    <p:extLst>
      <p:ext uri="{BB962C8B-B14F-4D97-AF65-F5344CB8AC3E}">
        <p14:creationId xmlns:p14="http://schemas.microsoft.com/office/powerpoint/2010/main" val="1895736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5" name="CuadroTexto 3">
            <a:extLst>
              <a:ext uri="{FF2B5EF4-FFF2-40B4-BE49-F238E27FC236}">
                <a16:creationId xmlns:a16="http://schemas.microsoft.com/office/drawing/2014/main" id="{AB11CE2A-2472-C144-BE49-6DB6BDB020C6}"/>
              </a:ext>
            </a:extLst>
          </p:cNvPr>
          <p:cNvSpPr txBox="1"/>
          <p:nvPr/>
        </p:nvSpPr>
        <p:spPr>
          <a:xfrm>
            <a:off x="-1" y="105614"/>
            <a:ext cx="6317673" cy="707886"/>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2000" b="1" dirty="0">
                <a:effectLst>
                  <a:outerShdw blurRad="38100" dist="38100" dir="2700000" algn="tl">
                    <a:srgbClr val="000000">
                      <a:alpha val="43137"/>
                    </a:srgbClr>
                  </a:outerShdw>
                </a:effectLst>
                <a:latin typeface="Arial Narrow" panose="020B0606020202030204" pitchFamily="34" charset="0"/>
              </a:rPr>
              <a:t>Resultados de la Medición</a:t>
            </a:r>
          </a:p>
          <a:p>
            <a:r>
              <a:rPr lang="es-ES" sz="2000" b="1" dirty="0">
                <a:effectLst>
                  <a:outerShdw blurRad="38100" dist="38100" dir="2700000" algn="tl">
                    <a:srgbClr val="000000">
                      <a:alpha val="43137"/>
                    </a:srgbClr>
                  </a:outerShdw>
                </a:effectLst>
                <a:latin typeface="Arial Narrow" panose="020B0606020202030204" pitchFamily="34" charset="0"/>
              </a:rPr>
              <a:t>Autodiagnósticos MIPG  VS FURAG II (68.8 - 69.1)</a:t>
            </a:r>
          </a:p>
        </p:txBody>
      </p:sp>
      <p:pic>
        <p:nvPicPr>
          <p:cNvPr id="6" name="Imagen 5"/>
          <p:cNvPicPr/>
          <p:nvPr/>
        </p:nvPicPr>
        <p:blipFill rotWithShape="1">
          <a:blip r:embed="rId2"/>
          <a:srcRect l="24893" t="43872" r="26465" b="27551"/>
          <a:stretch/>
        </p:blipFill>
        <p:spPr bwMode="auto">
          <a:xfrm>
            <a:off x="4717773" y="3284981"/>
            <a:ext cx="3869492" cy="2088232"/>
          </a:xfrm>
          <a:prstGeom prst="rect">
            <a:avLst/>
          </a:prstGeom>
          <a:ln>
            <a:noFill/>
          </a:ln>
          <a:extLst>
            <a:ext uri="{53640926-AAD7-44D8-BBD7-CCE9431645EC}">
              <a14:shadowObscured xmlns:a14="http://schemas.microsoft.com/office/drawing/2010/main"/>
            </a:ext>
          </a:extLst>
        </p:spPr>
      </p:pic>
      <p:pic>
        <p:nvPicPr>
          <p:cNvPr id="8" name="Imagen 7"/>
          <p:cNvPicPr>
            <a:picLocks noChangeAspect="1"/>
          </p:cNvPicPr>
          <p:nvPr/>
        </p:nvPicPr>
        <p:blipFill>
          <a:blip r:embed="rId3"/>
          <a:stretch>
            <a:fillRect/>
          </a:stretch>
        </p:blipFill>
        <p:spPr>
          <a:xfrm>
            <a:off x="327129" y="1337058"/>
            <a:ext cx="3966575" cy="5057805"/>
          </a:xfrm>
          <a:prstGeom prst="rect">
            <a:avLst/>
          </a:prstGeom>
        </p:spPr>
      </p:pic>
    </p:spTree>
    <p:extLst>
      <p:ext uri="{BB962C8B-B14F-4D97-AF65-F5344CB8AC3E}">
        <p14:creationId xmlns:p14="http://schemas.microsoft.com/office/powerpoint/2010/main" val="2186635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299774" y="1727335"/>
            <a:ext cx="3462031" cy="270065"/>
          </a:xfrm>
          <a:prstGeom prst="rect">
            <a:avLst/>
          </a:prstGeom>
        </p:spPr>
        <p:txBody>
          <a:bodyPr vert="horz" lIns="68589" tIns="34294" rIns="68589" bIns="34294" rtlCol="0" anchor="ctr">
            <a:noAutofit/>
          </a:bodyPr>
          <a:lstStyle>
            <a:lvl1pPr algn="ctr" defTabSz="914400" rtl="0" eaLnBrk="1" latinLnBrk="0" hangingPunct="1">
              <a:spcBef>
                <a:spcPct val="0"/>
              </a:spcBef>
              <a:buNone/>
              <a:defRPr sz="1800" kern="1200">
                <a:solidFill>
                  <a:schemeClr val="tx1"/>
                </a:solidFill>
                <a:latin typeface="Arial Narrow" pitchFamily="34" charset="0"/>
                <a:ea typeface="+mj-ea"/>
                <a:cs typeface="+mj-cs"/>
              </a:defRPr>
            </a:lvl1pPr>
          </a:lstStyle>
          <a:p>
            <a:pPr algn="l">
              <a:spcBef>
                <a:spcPct val="20000"/>
              </a:spcBef>
            </a:pPr>
            <a:endParaRPr lang="es-CO" sz="1200" b="1" i="1" dirty="0">
              <a:solidFill>
                <a:srgbClr val="002060"/>
              </a:solidFill>
              <a:ea typeface="+mn-ea"/>
              <a:cs typeface="Arial" panose="020B0604020202020204" pitchFamily="34" charset="0"/>
            </a:endParaRPr>
          </a:p>
        </p:txBody>
      </p:sp>
      <p:sp>
        <p:nvSpPr>
          <p:cNvPr id="11" name="1 Título"/>
          <p:cNvSpPr txBox="1">
            <a:spLocks/>
          </p:cNvSpPr>
          <p:nvPr/>
        </p:nvSpPr>
        <p:spPr>
          <a:xfrm>
            <a:off x="304970" y="1970648"/>
            <a:ext cx="3462031" cy="270065"/>
          </a:xfrm>
          <a:prstGeom prst="rect">
            <a:avLst/>
          </a:prstGeom>
        </p:spPr>
        <p:txBody>
          <a:bodyPr vert="horz" lIns="68589" tIns="34294" rIns="68589" bIns="34294" rtlCol="0" anchor="ctr">
            <a:noAutofit/>
          </a:bodyPr>
          <a:lstStyle>
            <a:lvl1pPr algn="ctr" defTabSz="914400" rtl="0" eaLnBrk="1" latinLnBrk="0" hangingPunct="1">
              <a:spcBef>
                <a:spcPct val="0"/>
              </a:spcBef>
              <a:buNone/>
              <a:defRPr sz="1800" kern="1200">
                <a:solidFill>
                  <a:schemeClr val="tx1"/>
                </a:solidFill>
                <a:latin typeface="Arial Narrow" pitchFamily="34" charset="0"/>
                <a:ea typeface="+mj-ea"/>
                <a:cs typeface="+mj-cs"/>
              </a:defRPr>
            </a:lvl1pPr>
          </a:lstStyle>
          <a:p>
            <a:pPr algn="l">
              <a:spcBef>
                <a:spcPct val="20000"/>
              </a:spcBef>
            </a:pPr>
            <a:endParaRPr lang="es-CO" sz="1200" b="1" i="1" dirty="0">
              <a:solidFill>
                <a:srgbClr val="002060"/>
              </a:solidFill>
              <a:ea typeface="+mn-ea"/>
              <a:cs typeface="Arial" panose="020B0604020202020204" pitchFamily="34" charset="0"/>
            </a:endParaRPr>
          </a:p>
        </p:txBody>
      </p:sp>
      <p:graphicFrame>
        <p:nvGraphicFramePr>
          <p:cNvPr id="4" name="3 Tabla"/>
          <p:cNvGraphicFramePr>
            <a:graphicFrameLocks noGrp="1"/>
          </p:cNvGraphicFramePr>
          <p:nvPr>
            <p:extLst/>
          </p:nvPr>
        </p:nvGraphicFramePr>
        <p:xfrm>
          <a:off x="467009" y="2348739"/>
          <a:ext cx="2808677" cy="1323192"/>
        </p:xfrm>
        <a:graphic>
          <a:graphicData uri="http://schemas.openxmlformats.org/drawingml/2006/table">
            <a:tbl>
              <a:tblPr>
                <a:tableStyleId>{5C22544A-7EE6-4342-B048-85BDC9FD1C3A}</a:tableStyleId>
              </a:tblPr>
              <a:tblGrid>
                <a:gridCol w="1897755">
                  <a:extLst>
                    <a:ext uri="{9D8B030D-6E8A-4147-A177-3AD203B41FA5}">
                      <a16:colId xmlns:a16="http://schemas.microsoft.com/office/drawing/2014/main" val="20000"/>
                    </a:ext>
                  </a:extLst>
                </a:gridCol>
                <a:gridCol w="910922">
                  <a:extLst>
                    <a:ext uri="{9D8B030D-6E8A-4147-A177-3AD203B41FA5}">
                      <a16:colId xmlns:a16="http://schemas.microsoft.com/office/drawing/2014/main" val="20001"/>
                    </a:ext>
                  </a:extLst>
                </a:gridCol>
              </a:tblGrid>
              <a:tr h="37295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CO" sz="1200" b="0" i="0" u="none" strike="noStrike" dirty="0">
                          <a:solidFill>
                            <a:srgbClr val="000000"/>
                          </a:solidFill>
                          <a:effectLst/>
                          <a:latin typeface="Arial Narrow" panose="020B0606020202030204" pitchFamily="34" charset="0"/>
                        </a:rPr>
                        <a:t>Autodiagnóstico</a:t>
                      </a:r>
                    </a:p>
                    <a:p>
                      <a:pPr algn="ctr" fontAlgn="b"/>
                      <a:endParaRPr lang="es-CO" sz="1200" b="0" i="0" u="none" strike="noStrike" dirty="0">
                        <a:solidFill>
                          <a:srgbClr val="000000"/>
                        </a:solidFill>
                        <a:effectLst/>
                        <a:latin typeface="Arial Narrow" panose="020B0606020202030204" pitchFamily="34" charset="0"/>
                      </a:endParaRPr>
                    </a:p>
                  </a:txBody>
                  <a:tcPr marL="7145" marR="7145" marT="7145" marB="0" anchor="b">
                    <a:solidFill>
                      <a:schemeClr val="bg2"/>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CO" sz="1200" b="0" i="0" u="none" strike="noStrike" dirty="0">
                          <a:solidFill>
                            <a:srgbClr val="000000"/>
                          </a:solidFill>
                          <a:effectLst/>
                          <a:latin typeface="Arial Narrow" panose="020B0606020202030204" pitchFamily="34" charset="0"/>
                        </a:rPr>
                        <a:t>Calificación</a:t>
                      </a:r>
                    </a:p>
                    <a:p>
                      <a:pPr algn="ctr" fontAlgn="b"/>
                      <a:endParaRPr lang="es-CO" sz="1200" b="0" i="0" u="none" strike="noStrike" dirty="0">
                        <a:solidFill>
                          <a:srgbClr val="000000"/>
                        </a:solidFill>
                        <a:effectLst/>
                        <a:latin typeface="Arial Narrow" panose="020B0606020202030204" pitchFamily="34" charset="0"/>
                      </a:endParaRPr>
                    </a:p>
                  </a:txBody>
                  <a:tcPr marL="7145" marR="7145" marT="7145" marB="0" anchor="b">
                    <a:solidFill>
                      <a:schemeClr val="bg2"/>
                    </a:solidFill>
                  </a:tcPr>
                </a:tc>
                <a:extLst>
                  <a:ext uri="{0D108BD9-81ED-4DB2-BD59-A6C34878D82A}">
                    <a16:rowId xmlns:a16="http://schemas.microsoft.com/office/drawing/2014/main" val="10000"/>
                  </a:ext>
                </a:extLst>
              </a:tr>
              <a:tr h="190048">
                <a:tc>
                  <a:txBody>
                    <a:bodyPr/>
                    <a:lstStyle/>
                    <a:p>
                      <a:pPr algn="l" fontAlgn="b"/>
                      <a:r>
                        <a:rPr lang="es-CO" sz="1200" u="none" strike="noStrike" dirty="0">
                          <a:effectLst/>
                          <a:latin typeface="Arial Narrow" panose="020B0606020202030204" pitchFamily="34" charset="0"/>
                        </a:rPr>
                        <a:t>Gestión Documental</a:t>
                      </a:r>
                      <a:endParaRPr lang="es-CO" sz="1200" b="0" i="0" u="none" strike="noStrike" dirty="0">
                        <a:solidFill>
                          <a:srgbClr val="000000"/>
                        </a:solidFill>
                        <a:effectLst/>
                        <a:latin typeface="Arial Narrow" panose="020B0606020202030204" pitchFamily="34" charset="0"/>
                      </a:endParaRPr>
                    </a:p>
                  </a:txBody>
                  <a:tcPr marL="7145" marR="7145" marT="7145" marB="0" anchor="b">
                    <a:solidFill>
                      <a:schemeClr val="bg2">
                        <a:lumMod val="90000"/>
                      </a:schemeClr>
                    </a:solidFill>
                  </a:tcPr>
                </a:tc>
                <a:tc>
                  <a:txBody>
                    <a:bodyPr/>
                    <a:lstStyle/>
                    <a:p>
                      <a:pPr algn="ctr" fontAlgn="b"/>
                      <a:r>
                        <a:rPr lang="es-CO" sz="1200" u="none" strike="noStrike" dirty="0">
                          <a:effectLst/>
                          <a:latin typeface="Arial Narrow" panose="020B0606020202030204" pitchFamily="34" charset="0"/>
                        </a:rPr>
                        <a:t>86,5</a:t>
                      </a:r>
                      <a:endParaRPr lang="es-CO" sz="1200" b="0" i="0" u="none" strike="noStrike" dirty="0">
                        <a:solidFill>
                          <a:srgbClr val="000000"/>
                        </a:solidFill>
                        <a:effectLst/>
                        <a:latin typeface="Arial Narrow" panose="020B0606020202030204" pitchFamily="34" charset="0"/>
                      </a:endParaRPr>
                    </a:p>
                  </a:txBody>
                  <a:tcPr marL="7145" marR="7145" marT="7145" marB="0" anchor="b">
                    <a:solidFill>
                      <a:srgbClr val="00B050"/>
                    </a:solidFill>
                  </a:tcPr>
                </a:tc>
                <a:extLst>
                  <a:ext uri="{0D108BD9-81ED-4DB2-BD59-A6C34878D82A}">
                    <a16:rowId xmlns:a16="http://schemas.microsoft.com/office/drawing/2014/main" val="10001"/>
                  </a:ext>
                </a:extLst>
              </a:tr>
              <a:tr h="190048">
                <a:tc>
                  <a:txBody>
                    <a:bodyPr/>
                    <a:lstStyle/>
                    <a:p>
                      <a:pPr algn="l" fontAlgn="b"/>
                      <a:r>
                        <a:rPr lang="es-CO" sz="1200" u="none" strike="noStrike" dirty="0">
                          <a:effectLst/>
                          <a:latin typeface="Arial Narrow" panose="020B0606020202030204" pitchFamily="34" charset="0"/>
                        </a:rPr>
                        <a:t>Servicio al Ciudadano</a:t>
                      </a:r>
                      <a:endParaRPr lang="es-CO" sz="1200" b="0" i="0" u="none" strike="noStrike" dirty="0">
                        <a:solidFill>
                          <a:srgbClr val="000000"/>
                        </a:solidFill>
                        <a:effectLst/>
                        <a:latin typeface="Arial Narrow" panose="020B0606020202030204" pitchFamily="34" charset="0"/>
                      </a:endParaRPr>
                    </a:p>
                  </a:txBody>
                  <a:tcPr marL="7145" marR="7145" marT="7145" marB="0" anchor="b">
                    <a:solidFill>
                      <a:schemeClr val="bg2">
                        <a:lumMod val="90000"/>
                      </a:schemeClr>
                    </a:solidFill>
                  </a:tcPr>
                </a:tc>
                <a:tc>
                  <a:txBody>
                    <a:bodyPr/>
                    <a:lstStyle/>
                    <a:p>
                      <a:pPr algn="ctr" fontAlgn="b"/>
                      <a:r>
                        <a:rPr lang="es-CO" sz="1200" u="none" strike="noStrike" dirty="0">
                          <a:effectLst/>
                          <a:latin typeface="Arial Narrow" panose="020B0606020202030204" pitchFamily="34" charset="0"/>
                        </a:rPr>
                        <a:t>86,2</a:t>
                      </a:r>
                      <a:endParaRPr lang="es-CO" sz="1200" b="0" i="0" u="none" strike="noStrike" dirty="0">
                        <a:solidFill>
                          <a:srgbClr val="000000"/>
                        </a:solidFill>
                        <a:effectLst/>
                        <a:latin typeface="Arial Narrow" panose="020B0606020202030204" pitchFamily="34" charset="0"/>
                      </a:endParaRPr>
                    </a:p>
                  </a:txBody>
                  <a:tcPr marL="7145" marR="7145" marT="7145" marB="0" anchor="b">
                    <a:solidFill>
                      <a:srgbClr val="00B050"/>
                    </a:solidFill>
                  </a:tcPr>
                </a:tc>
                <a:extLst>
                  <a:ext uri="{0D108BD9-81ED-4DB2-BD59-A6C34878D82A}">
                    <a16:rowId xmlns:a16="http://schemas.microsoft.com/office/drawing/2014/main" val="10002"/>
                  </a:ext>
                </a:extLst>
              </a:tr>
              <a:tr h="190048">
                <a:tc>
                  <a:txBody>
                    <a:bodyPr/>
                    <a:lstStyle/>
                    <a:p>
                      <a:pPr algn="l" fontAlgn="b"/>
                      <a:r>
                        <a:rPr lang="es-CO" sz="1200" u="none" strike="noStrike" dirty="0">
                          <a:effectLst/>
                          <a:latin typeface="Arial Narrow" panose="020B0606020202030204" pitchFamily="34" charset="0"/>
                        </a:rPr>
                        <a:t>Gestión del talento humano</a:t>
                      </a:r>
                      <a:endParaRPr lang="es-CO" sz="1200" b="0" i="0" u="none" strike="noStrike" dirty="0">
                        <a:solidFill>
                          <a:srgbClr val="000000"/>
                        </a:solidFill>
                        <a:effectLst/>
                        <a:latin typeface="Arial Narrow" panose="020B0606020202030204" pitchFamily="34" charset="0"/>
                      </a:endParaRPr>
                    </a:p>
                  </a:txBody>
                  <a:tcPr marL="7145" marR="7145" marT="7145" marB="0" anchor="b">
                    <a:solidFill>
                      <a:schemeClr val="bg2">
                        <a:lumMod val="90000"/>
                      </a:schemeClr>
                    </a:solidFill>
                  </a:tcPr>
                </a:tc>
                <a:tc>
                  <a:txBody>
                    <a:bodyPr/>
                    <a:lstStyle/>
                    <a:p>
                      <a:pPr algn="ctr" fontAlgn="b"/>
                      <a:r>
                        <a:rPr lang="es-CO" sz="1200" u="none" strike="noStrike" dirty="0">
                          <a:effectLst/>
                          <a:latin typeface="Arial Narrow" panose="020B0606020202030204" pitchFamily="34" charset="0"/>
                        </a:rPr>
                        <a:t>82,9</a:t>
                      </a:r>
                      <a:endParaRPr lang="es-CO" sz="1200" b="0" i="0" u="none" strike="noStrike" dirty="0">
                        <a:solidFill>
                          <a:srgbClr val="000000"/>
                        </a:solidFill>
                        <a:effectLst/>
                        <a:latin typeface="Arial Narrow" panose="020B0606020202030204" pitchFamily="34" charset="0"/>
                      </a:endParaRPr>
                    </a:p>
                  </a:txBody>
                  <a:tcPr marL="7145" marR="7145" marT="7145" marB="0" anchor="b">
                    <a:solidFill>
                      <a:srgbClr val="00B050"/>
                    </a:solidFill>
                  </a:tcPr>
                </a:tc>
                <a:extLst>
                  <a:ext uri="{0D108BD9-81ED-4DB2-BD59-A6C34878D82A}">
                    <a16:rowId xmlns:a16="http://schemas.microsoft.com/office/drawing/2014/main" val="10003"/>
                  </a:ext>
                </a:extLst>
              </a:tr>
              <a:tr h="190048">
                <a:tc>
                  <a:txBody>
                    <a:bodyPr/>
                    <a:lstStyle/>
                    <a:p>
                      <a:pPr algn="l" fontAlgn="b"/>
                      <a:r>
                        <a:rPr lang="es-CO" sz="1200" u="none" strike="noStrike" dirty="0">
                          <a:effectLst/>
                          <a:latin typeface="Arial Narrow" panose="020B0606020202030204" pitchFamily="34" charset="0"/>
                        </a:rPr>
                        <a:t>Integridad</a:t>
                      </a:r>
                      <a:endParaRPr lang="es-CO" sz="1200" b="0" i="0" u="none" strike="noStrike" dirty="0">
                        <a:solidFill>
                          <a:srgbClr val="000000"/>
                        </a:solidFill>
                        <a:effectLst/>
                        <a:latin typeface="Arial Narrow" panose="020B0606020202030204" pitchFamily="34" charset="0"/>
                      </a:endParaRPr>
                    </a:p>
                  </a:txBody>
                  <a:tcPr marL="7145" marR="7145" marT="7145" marB="0" anchor="b">
                    <a:solidFill>
                      <a:schemeClr val="bg2">
                        <a:lumMod val="90000"/>
                      </a:schemeClr>
                    </a:solidFill>
                  </a:tcPr>
                </a:tc>
                <a:tc>
                  <a:txBody>
                    <a:bodyPr/>
                    <a:lstStyle/>
                    <a:p>
                      <a:pPr algn="ctr" fontAlgn="b"/>
                      <a:r>
                        <a:rPr lang="es-CO" sz="1200" u="none" strike="noStrike" dirty="0">
                          <a:effectLst/>
                          <a:latin typeface="Arial Narrow" panose="020B0606020202030204" pitchFamily="34" charset="0"/>
                        </a:rPr>
                        <a:t>77</a:t>
                      </a:r>
                      <a:endParaRPr lang="es-CO" sz="1200" b="0" i="0" u="none" strike="noStrike" dirty="0">
                        <a:solidFill>
                          <a:srgbClr val="000000"/>
                        </a:solidFill>
                        <a:effectLst/>
                        <a:latin typeface="Arial Narrow" panose="020B0606020202030204" pitchFamily="34" charset="0"/>
                      </a:endParaRPr>
                    </a:p>
                  </a:txBody>
                  <a:tcPr marL="7145" marR="7145" marT="7145" marB="0" anchor="b">
                    <a:solidFill>
                      <a:srgbClr val="FFFF00"/>
                    </a:solidFill>
                  </a:tcPr>
                </a:tc>
                <a:extLst>
                  <a:ext uri="{0D108BD9-81ED-4DB2-BD59-A6C34878D82A}">
                    <a16:rowId xmlns:a16="http://schemas.microsoft.com/office/drawing/2014/main" val="10004"/>
                  </a:ext>
                </a:extLst>
              </a:tr>
              <a:tr h="190048">
                <a:tc>
                  <a:txBody>
                    <a:bodyPr/>
                    <a:lstStyle/>
                    <a:p>
                      <a:pPr algn="l" fontAlgn="b"/>
                      <a:r>
                        <a:rPr lang="es-CO" sz="1200" u="none" strike="noStrike" dirty="0">
                          <a:effectLst/>
                          <a:latin typeface="Arial Narrow" panose="020B0606020202030204" pitchFamily="34" charset="0"/>
                        </a:rPr>
                        <a:t>Gobierno Digital</a:t>
                      </a:r>
                      <a:endParaRPr lang="es-CO" sz="1200" b="0" i="0" u="none" strike="noStrike" dirty="0">
                        <a:solidFill>
                          <a:srgbClr val="000000"/>
                        </a:solidFill>
                        <a:effectLst/>
                        <a:latin typeface="Arial Narrow" panose="020B0606020202030204" pitchFamily="34" charset="0"/>
                      </a:endParaRPr>
                    </a:p>
                  </a:txBody>
                  <a:tcPr marL="7145" marR="7145" marT="7145" marB="0" anchor="b">
                    <a:solidFill>
                      <a:schemeClr val="bg2">
                        <a:lumMod val="90000"/>
                      </a:schemeClr>
                    </a:solidFill>
                  </a:tcPr>
                </a:tc>
                <a:tc>
                  <a:txBody>
                    <a:bodyPr/>
                    <a:lstStyle/>
                    <a:p>
                      <a:pPr algn="ctr" fontAlgn="b"/>
                      <a:r>
                        <a:rPr lang="es-CO" sz="1200" u="none" strike="noStrike" dirty="0">
                          <a:effectLst/>
                          <a:latin typeface="Arial Narrow" panose="020B0606020202030204" pitchFamily="34" charset="0"/>
                        </a:rPr>
                        <a:t>29</a:t>
                      </a:r>
                      <a:endParaRPr lang="es-CO" sz="1200" b="0" i="0" u="none" strike="noStrike" dirty="0">
                        <a:solidFill>
                          <a:srgbClr val="000000"/>
                        </a:solidFill>
                        <a:effectLst/>
                        <a:latin typeface="Arial Narrow" panose="020B0606020202030204" pitchFamily="34" charset="0"/>
                      </a:endParaRPr>
                    </a:p>
                  </a:txBody>
                  <a:tcPr marL="7145" marR="7145" marT="7145" marB="0" anchor="b">
                    <a:solidFill>
                      <a:srgbClr val="FF0101"/>
                    </a:solidFill>
                  </a:tcPr>
                </a:tc>
                <a:extLst>
                  <a:ext uri="{0D108BD9-81ED-4DB2-BD59-A6C34878D82A}">
                    <a16:rowId xmlns:a16="http://schemas.microsoft.com/office/drawing/2014/main" val="10005"/>
                  </a:ext>
                </a:extLst>
              </a:tr>
            </a:tbl>
          </a:graphicData>
        </a:graphic>
      </p:graphicFrame>
      <p:graphicFrame>
        <p:nvGraphicFramePr>
          <p:cNvPr id="13" name="12 Gráfico">
            <a:extLst>
              <a:ext uri="{FF2B5EF4-FFF2-40B4-BE49-F238E27FC236}">
                <a16:creationId xmlns:a16="http://schemas.microsoft.com/office/drawing/2014/main" id="{00000000-0008-0000-0400-000005000000}"/>
              </a:ext>
            </a:extLst>
          </p:cNvPr>
          <p:cNvGraphicFramePr>
            <a:graphicFrameLocks/>
          </p:cNvGraphicFramePr>
          <p:nvPr>
            <p:extLst/>
          </p:nvPr>
        </p:nvGraphicFramePr>
        <p:xfrm>
          <a:off x="3491739" y="3320974"/>
          <a:ext cx="5293277" cy="2538613"/>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3">
            <a:extLst>
              <a:ext uri="{FF2B5EF4-FFF2-40B4-BE49-F238E27FC236}">
                <a16:creationId xmlns:a16="http://schemas.microsoft.com/office/drawing/2014/main" id="{AB11CE2A-2472-C144-BE49-6DB6BDB020C6}"/>
              </a:ext>
            </a:extLst>
          </p:cNvPr>
          <p:cNvSpPr txBox="1"/>
          <p:nvPr/>
        </p:nvSpPr>
        <p:spPr>
          <a:xfrm>
            <a:off x="8828" y="0"/>
            <a:ext cx="6368221" cy="701731"/>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spcBef>
                <a:spcPct val="20000"/>
              </a:spcBef>
            </a:pPr>
            <a:r>
              <a:rPr lang="es-CO" b="1" dirty="0">
                <a:solidFill>
                  <a:schemeClr val="bg1"/>
                </a:solidFill>
                <a:cs typeface="Arial" panose="020B0604020202020204" pitchFamily="34" charset="0"/>
              </a:rPr>
              <a:t>Resultados de los Autodiagnósticos por Dependencias</a:t>
            </a:r>
          </a:p>
          <a:p>
            <a:pPr>
              <a:spcBef>
                <a:spcPct val="20000"/>
              </a:spcBef>
            </a:pPr>
            <a:r>
              <a:rPr lang="es-CO" b="1" dirty="0">
                <a:solidFill>
                  <a:schemeClr val="bg1"/>
                </a:solidFill>
                <a:cs typeface="Arial" panose="020B0604020202020204" pitchFamily="34" charset="0"/>
              </a:rPr>
              <a:t>Subdirección de Gestión Corporativa</a:t>
            </a:r>
          </a:p>
        </p:txBody>
      </p:sp>
    </p:spTree>
    <p:extLst>
      <p:ext uri="{BB962C8B-B14F-4D97-AF65-F5344CB8AC3E}">
        <p14:creationId xmlns:p14="http://schemas.microsoft.com/office/powerpoint/2010/main" val="1998322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Marcador de contenido 11">
            <a:extLst>
              <a:ext uri="{FF2B5EF4-FFF2-40B4-BE49-F238E27FC236}">
                <a16:creationId xmlns:a16="http://schemas.microsoft.com/office/drawing/2014/main" id="{00000000-0008-0000-0400-000007000000}"/>
              </a:ext>
            </a:extLst>
          </p:cNvPr>
          <p:cNvGraphicFramePr>
            <a:graphicFrameLocks noGrp="1"/>
          </p:cNvGraphicFramePr>
          <p:nvPr>
            <p:ph sz="half" idx="2"/>
            <p:extLst>
              <p:ext uri="{D42A27DB-BD31-4B8C-83A1-F6EECF244321}">
                <p14:modId xmlns:p14="http://schemas.microsoft.com/office/powerpoint/2010/main" val="2376627216"/>
              </p:ext>
            </p:extLst>
          </p:nvPr>
        </p:nvGraphicFramePr>
        <p:xfrm>
          <a:off x="4653292" y="3112313"/>
          <a:ext cx="4040317" cy="2963852"/>
        </p:xfrm>
        <a:graphic>
          <a:graphicData uri="http://schemas.openxmlformats.org/drawingml/2006/chart">
            <c:chart xmlns:c="http://schemas.openxmlformats.org/drawingml/2006/chart" xmlns:r="http://schemas.openxmlformats.org/officeDocument/2006/relationships" r:id="rId2"/>
          </a:graphicData>
        </a:graphic>
      </p:graphicFrame>
      <p:sp>
        <p:nvSpPr>
          <p:cNvPr id="15" name="Marcador de contenido 14"/>
          <p:cNvSpPr>
            <a:spLocks noGrp="1"/>
          </p:cNvSpPr>
          <p:nvPr>
            <p:ph sz="quarter" idx="4"/>
          </p:nvPr>
        </p:nvSpPr>
        <p:spPr>
          <a:xfrm>
            <a:off x="457201" y="1630387"/>
            <a:ext cx="4041775" cy="2963852"/>
          </a:xfrm>
        </p:spPr>
        <p:txBody>
          <a:bodyPr>
            <a:noAutofit/>
          </a:bodyPr>
          <a:lstStyle/>
          <a:p>
            <a:pPr marL="0" indent="0" algn="just">
              <a:buNone/>
            </a:pPr>
            <a:r>
              <a:rPr lang="es-CO" sz="1600" dirty="0">
                <a:latin typeface="Calibri" panose="020F0502020204030204" pitchFamily="34" charset="0"/>
              </a:rPr>
              <a:t>Con esta política se busca mayor eficiencia administrativa en la gestión documental; la defensa de los derechos (de los ciudadanos, los servidores públicos y las entidades del Estado); la promoción de la transparencia y acceso a la información pública; la seguridad de la información y atención de contingencias; la participación activa de la ciudadanía en la gestión y a través del control social; el gobierno electrónico; así como la protección del patrimonio documental del país. Las entidades deben incorporar en su planeación sectorial e institucional, acciones en materia de gestión documental, guiadas por lineamientos y herramientas de los siguientes componentes: </a:t>
            </a:r>
          </a:p>
          <a:p>
            <a:pPr algn="just"/>
            <a:r>
              <a:rPr lang="es-CO" sz="1600" dirty="0">
                <a:latin typeface="Calibri" panose="020F0502020204030204" pitchFamily="34" charset="0"/>
              </a:rPr>
              <a:t>Estratégico</a:t>
            </a:r>
          </a:p>
          <a:p>
            <a:pPr algn="just"/>
            <a:r>
              <a:rPr lang="es-CO" sz="1600" dirty="0">
                <a:latin typeface="Calibri" panose="020F0502020204030204" pitchFamily="34" charset="0"/>
              </a:rPr>
              <a:t>Documental</a:t>
            </a:r>
          </a:p>
          <a:p>
            <a:pPr algn="just"/>
            <a:r>
              <a:rPr lang="es-CO" sz="1600" dirty="0">
                <a:latin typeface="Calibri" panose="020F0502020204030204" pitchFamily="34" charset="0"/>
              </a:rPr>
              <a:t>Tecnológico</a:t>
            </a:r>
          </a:p>
          <a:p>
            <a:pPr algn="just"/>
            <a:r>
              <a:rPr lang="es-CO" sz="1600" dirty="0">
                <a:latin typeface="Calibri" panose="020F0502020204030204" pitchFamily="34" charset="0"/>
              </a:rPr>
              <a:t>Cultural</a:t>
            </a:r>
          </a:p>
        </p:txBody>
      </p:sp>
      <p:sp>
        <p:nvSpPr>
          <p:cNvPr id="3" name="CuadroTexto 3">
            <a:extLst>
              <a:ext uri="{FF2B5EF4-FFF2-40B4-BE49-F238E27FC236}">
                <a16:creationId xmlns:a16="http://schemas.microsoft.com/office/drawing/2014/main" id="{AB11CE2A-2472-C144-BE49-6DB6BDB020C6}"/>
              </a:ext>
            </a:extLst>
          </p:cNvPr>
          <p:cNvSpPr txBox="1"/>
          <p:nvPr/>
        </p:nvSpPr>
        <p:spPr>
          <a:xfrm>
            <a:off x="0" y="121986"/>
            <a:ext cx="6745184" cy="523220"/>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2800" b="1" dirty="0"/>
              <a:t>Gestión Documental </a:t>
            </a:r>
          </a:p>
        </p:txBody>
      </p:sp>
      <p:sp>
        <p:nvSpPr>
          <p:cNvPr id="13" name="CuadroTexto 12"/>
          <p:cNvSpPr txBox="1"/>
          <p:nvPr/>
        </p:nvSpPr>
        <p:spPr>
          <a:xfrm>
            <a:off x="6268229" y="2344672"/>
            <a:ext cx="810195" cy="300082"/>
          </a:xfrm>
          <a:prstGeom prst="rect">
            <a:avLst/>
          </a:prstGeom>
          <a:solidFill>
            <a:srgbClr val="00B050"/>
          </a:solidFill>
        </p:spPr>
        <p:txBody>
          <a:bodyPr wrap="square" rtlCol="0">
            <a:spAutoFit/>
          </a:bodyPr>
          <a:lstStyle/>
          <a:p>
            <a:pPr algn="ctr"/>
            <a:r>
              <a:rPr lang="es-CO" sz="1350" dirty="0"/>
              <a:t>86,5</a:t>
            </a:r>
          </a:p>
        </p:txBody>
      </p:sp>
    </p:spTree>
    <p:extLst>
      <p:ext uri="{BB962C8B-B14F-4D97-AF65-F5344CB8AC3E}">
        <p14:creationId xmlns:p14="http://schemas.microsoft.com/office/powerpoint/2010/main" val="1440378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3">
            <a:extLst>
              <a:ext uri="{FF2B5EF4-FFF2-40B4-BE49-F238E27FC236}">
                <a16:creationId xmlns:a16="http://schemas.microsoft.com/office/drawing/2014/main" id="{AB11CE2A-2472-C144-BE49-6DB6BDB020C6}"/>
              </a:ext>
            </a:extLst>
          </p:cNvPr>
          <p:cNvSpPr txBox="1"/>
          <p:nvPr/>
        </p:nvSpPr>
        <p:spPr>
          <a:xfrm>
            <a:off x="84476" y="125076"/>
            <a:ext cx="6541955" cy="600164"/>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3300" b="1" dirty="0"/>
              <a:t>Servicio al Ciudadano</a:t>
            </a:r>
          </a:p>
        </p:txBody>
      </p:sp>
      <p:pic>
        <p:nvPicPr>
          <p:cNvPr id="4" name="Imagen 3"/>
          <p:cNvPicPr>
            <a:picLocks noChangeAspect="1"/>
          </p:cNvPicPr>
          <p:nvPr/>
        </p:nvPicPr>
        <p:blipFill>
          <a:blip r:embed="rId2"/>
          <a:stretch>
            <a:fillRect/>
          </a:stretch>
        </p:blipFill>
        <p:spPr>
          <a:xfrm>
            <a:off x="416578" y="4117153"/>
            <a:ext cx="8593209" cy="2434276"/>
          </a:xfrm>
          <a:prstGeom prst="rect">
            <a:avLst/>
          </a:prstGeom>
        </p:spPr>
      </p:pic>
      <p:sp>
        <p:nvSpPr>
          <p:cNvPr id="7" name="CuadroTexto 6"/>
          <p:cNvSpPr txBox="1"/>
          <p:nvPr/>
        </p:nvSpPr>
        <p:spPr>
          <a:xfrm>
            <a:off x="3949993" y="3625848"/>
            <a:ext cx="861249" cy="300082"/>
          </a:xfrm>
          <a:prstGeom prst="rect">
            <a:avLst/>
          </a:prstGeom>
          <a:solidFill>
            <a:srgbClr val="00B050"/>
          </a:solidFill>
        </p:spPr>
        <p:txBody>
          <a:bodyPr wrap="square" rtlCol="0">
            <a:spAutoFit/>
          </a:bodyPr>
          <a:lstStyle/>
          <a:p>
            <a:pPr algn="ctr"/>
            <a:r>
              <a:rPr lang="es-CO" sz="1350" dirty="0"/>
              <a:t>86,2</a:t>
            </a:r>
          </a:p>
        </p:txBody>
      </p:sp>
      <p:sp>
        <p:nvSpPr>
          <p:cNvPr id="14" name="Marcador de texto 17"/>
          <p:cNvSpPr txBox="1">
            <a:spLocks/>
          </p:cNvSpPr>
          <p:nvPr/>
        </p:nvSpPr>
        <p:spPr>
          <a:xfrm>
            <a:off x="457199" y="1639784"/>
            <a:ext cx="8403465" cy="64828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endParaRPr lang="es-CO" sz="1800" dirty="0"/>
          </a:p>
          <a:p>
            <a:pPr marL="0" indent="0" algn="just">
              <a:buNone/>
            </a:pPr>
            <a:r>
              <a:rPr lang="es-CO" sz="1600" dirty="0">
                <a:latin typeface="Calibri" panose="020F0502020204030204" pitchFamily="34" charset="0"/>
              </a:rPr>
              <a:t>La política de servicio al ciudadano tiene como propósito facilitar el acceso de los ciudadanos a sus derechos, mediante los servicios de la entidad, en todas sus sedes y a través de los distintos canales. El servicio al ciudadano se enmarca en los principios de información completa y clara, de igualdad, moralidad, economía, celeridad, imparcialidad, eficiencia, transparencia, consistencia, calidad y oportunidad, teniendo presente las necesidades, realidades y expectativas del ciudadano.</a:t>
            </a:r>
          </a:p>
          <a:p>
            <a:pPr algn="ctr"/>
            <a:endParaRPr lang="es-CO" sz="1350" dirty="0"/>
          </a:p>
        </p:txBody>
      </p:sp>
    </p:spTree>
    <p:extLst>
      <p:ext uri="{BB962C8B-B14F-4D97-AF65-F5344CB8AC3E}">
        <p14:creationId xmlns:p14="http://schemas.microsoft.com/office/powerpoint/2010/main" val="675303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3">
            <a:extLst>
              <a:ext uri="{FF2B5EF4-FFF2-40B4-BE49-F238E27FC236}">
                <a16:creationId xmlns:a16="http://schemas.microsoft.com/office/drawing/2014/main" id="{AB11CE2A-2472-C144-BE49-6DB6BDB020C6}"/>
              </a:ext>
            </a:extLst>
          </p:cNvPr>
          <p:cNvSpPr txBox="1"/>
          <p:nvPr/>
        </p:nvSpPr>
        <p:spPr>
          <a:xfrm>
            <a:off x="115145" y="157612"/>
            <a:ext cx="6796294" cy="600164"/>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3300" b="1" dirty="0"/>
              <a:t>Gestión de Talento Humano</a:t>
            </a:r>
          </a:p>
        </p:txBody>
      </p:sp>
      <p:sp>
        <p:nvSpPr>
          <p:cNvPr id="12" name="Marcador de contenido 14"/>
          <p:cNvSpPr>
            <a:spLocks noGrp="1"/>
          </p:cNvSpPr>
          <p:nvPr>
            <p:ph sz="quarter" idx="4294967295"/>
          </p:nvPr>
        </p:nvSpPr>
        <p:spPr>
          <a:xfrm>
            <a:off x="499504" y="2678803"/>
            <a:ext cx="4041775" cy="2427997"/>
          </a:xfrm>
          <a:prstGeom prst="rect">
            <a:avLst/>
          </a:prstGeom>
        </p:spPr>
        <p:txBody>
          <a:bodyPr>
            <a:noAutofit/>
          </a:bodyPr>
          <a:lstStyle/>
          <a:p>
            <a:pPr marL="0" indent="0" algn="just">
              <a:buNone/>
            </a:pPr>
            <a:r>
              <a:rPr lang="es-CO" sz="1600" dirty="0">
                <a:latin typeface="Calibri" panose="020F0502020204030204" pitchFamily="34" charset="0"/>
              </a:rPr>
              <a:t>La Gestión Estratégica del Talento Humano GETH exige la alineación de las prácticas de talento humano con los objetivos y con el propósito fundamental de la entidad. </a:t>
            </a:r>
          </a:p>
          <a:p>
            <a:pPr marL="0" indent="0" algn="just">
              <a:buNone/>
            </a:pPr>
            <a:endParaRPr lang="es-CO" sz="1600" dirty="0">
              <a:latin typeface="Calibri" panose="020F0502020204030204" pitchFamily="34" charset="0"/>
            </a:endParaRPr>
          </a:p>
          <a:p>
            <a:pPr marL="0" indent="0" algn="just">
              <a:buNone/>
            </a:pPr>
            <a:r>
              <a:rPr lang="es-CO" sz="1600" dirty="0">
                <a:latin typeface="Calibri" panose="020F0502020204030204" pitchFamily="34" charset="0"/>
              </a:rPr>
              <a:t>Para lograr una GETH se hace necesario vincular desde la planeación al talento  humano, de manera que las áreas de personal o quienes hagan sus veces puedan ejercer un rol estratégico en el desempeño de la organización, por lo cual requieren del apoyo y compromiso de la alta dirección.</a:t>
            </a:r>
          </a:p>
        </p:txBody>
      </p:sp>
      <p:sp>
        <p:nvSpPr>
          <p:cNvPr id="14" name="CuadroTexto 12"/>
          <p:cNvSpPr txBox="1"/>
          <p:nvPr/>
        </p:nvSpPr>
        <p:spPr>
          <a:xfrm>
            <a:off x="6268229" y="1893912"/>
            <a:ext cx="810195" cy="300082"/>
          </a:xfrm>
          <a:prstGeom prst="rect">
            <a:avLst/>
          </a:prstGeom>
          <a:solidFill>
            <a:srgbClr val="00B050"/>
          </a:solidFill>
        </p:spPr>
        <p:txBody>
          <a:bodyPr wrap="square" rtlCol="0">
            <a:spAutoFit/>
          </a:bodyPr>
          <a:lstStyle/>
          <a:p>
            <a:pPr algn="ctr"/>
            <a:r>
              <a:rPr lang="es-CO" sz="1350" dirty="0"/>
              <a:t>82,9</a:t>
            </a:r>
          </a:p>
        </p:txBody>
      </p:sp>
      <p:graphicFrame>
        <p:nvGraphicFramePr>
          <p:cNvPr id="16" name="15 Gráfico">
            <a:extLst>
              <a:ext uri="{FF2B5EF4-FFF2-40B4-BE49-F238E27FC236}">
                <a16:creationId xmlns:a16="http://schemas.microsoft.com/office/drawing/2014/main" id="{00000000-0008-0000-0300-000002000000}"/>
              </a:ext>
            </a:extLst>
          </p:cNvPr>
          <p:cNvGraphicFramePr>
            <a:graphicFrameLocks/>
          </p:cNvGraphicFramePr>
          <p:nvPr>
            <p:extLst/>
          </p:nvPr>
        </p:nvGraphicFramePr>
        <p:xfrm>
          <a:off x="4786342" y="2785974"/>
          <a:ext cx="4104991" cy="23271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214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3">
            <a:extLst>
              <a:ext uri="{FF2B5EF4-FFF2-40B4-BE49-F238E27FC236}">
                <a16:creationId xmlns:a16="http://schemas.microsoft.com/office/drawing/2014/main" id="{AB11CE2A-2472-C144-BE49-6DB6BDB020C6}"/>
              </a:ext>
            </a:extLst>
          </p:cNvPr>
          <p:cNvSpPr txBox="1"/>
          <p:nvPr/>
        </p:nvSpPr>
        <p:spPr>
          <a:xfrm>
            <a:off x="76736" y="228864"/>
            <a:ext cx="6050932" cy="600164"/>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3300" b="1" dirty="0"/>
              <a:t>Integridad</a:t>
            </a:r>
          </a:p>
        </p:txBody>
      </p:sp>
      <p:sp>
        <p:nvSpPr>
          <p:cNvPr id="8" name="CuadroTexto 12"/>
          <p:cNvSpPr txBox="1"/>
          <p:nvPr/>
        </p:nvSpPr>
        <p:spPr>
          <a:xfrm>
            <a:off x="6268229" y="1893912"/>
            <a:ext cx="810195" cy="300082"/>
          </a:xfrm>
          <a:prstGeom prst="rect">
            <a:avLst/>
          </a:prstGeom>
          <a:solidFill>
            <a:srgbClr val="00B050"/>
          </a:solidFill>
        </p:spPr>
        <p:txBody>
          <a:bodyPr wrap="square" rtlCol="0">
            <a:spAutoFit/>
          </a:bodyPr>
          <a:lstStyle/>
          <a:p>
            <a:pPr algn="ctr"/>
            <a:r>
              <a:rPr lang="es-CO" sz="1350" dirty="0"/>
              <a:t>77,0</a:t>
            </a:r>
          </a:p>
        </p:txBody>
      </p:sp>
      <p:graphicFrame>
        <p:nvGraphicFramePr>
          <p:cNvPr id="12" name="11 Gráfico">
            <a:extLst>
              <a:ext uri="{FF2B5EF4-FFF2-40B4-BE49-F238E27FC236}">
                <a16:creationId xmlns:a16="http://schemas.microsoft.com/office/drawing/2014/main" id="{00000000-0008-0000-0300-000002000000}"/>
              </a:ext>
            </a:extLst>
          </p:cNvPr>
          <p:cNvGraphicFramePr>
            <a:graphicFrameLocks/>
          </p:cNvGraphicFramePr>
          <p:nvPr/>
        </p:nvGraphicFramePr>
        <p:xfrm>
          <a:off x="4464830" y="2678803"/>
          <a:ext cx="4501180" cy="2679274"/>
        </p:xfrm>
        <a:graphic>
          <a:graphicData uri="http://schemas.openxmlformats.org/drawingml/2006/chart">
            <c:chart xmlns:c="http://schemas.openxmlformats.org/drawingml/2006/chart" xmlns:r="http://schemas.openxmlformats.org/officeDocument/2006/relationships" r:id="rId2"/>
          </a:graphicData>
        </a:graphic>
      </p:graphicFrame>
      <p:sp>
        <p:nvSpPr>
          <p:cNvPr id="14" name="13 Rectángulo"/>
          <p:cNvSpPr/>
          <p:nvPr/>
        </p:nvSpPr>
        <p:spPr>
          <a:xfrm>
            <a:off x="176004" y="2467900"/>
            <a:ext cx="3965325" cy="3293209"/>
          </a:xfrm>
          <a:prstGeom prst="rect">
            <a:avLst/>
          </a:prstGeom>
        </p:spPr>
        <p:txBody>
          <a:bodyPr wrap="square">
            <a:spAutoFit/>
          </a:bodyPr>
          <a:lstStyle/>
          <a:p>
            <a:pPr algn="just"/>
            <a:r>
              <a:rPr lang="es-CO" sz="1600" dirty="0">
                <a:latin typeface="Calibri" panose="020F0502020204030204" pitchFamily="34" charset="0"/>
              </a:rPr>
              <a:t>Se evidencia la necesidad de construir una política de Integridad para las entidades públicas, dentro de la cual el más reciente desarrollo ha sido la adopción de un ‘código general’ o ‘código tipo’ que establece mínimos de integridad homogéneos para todos los servidores públicos del país, convirtiéndose así, en una guía de comportamiento en el servicio público. </a:t>
            </a:r>
          </a:p>
          <a:p>
            <a:pPr algn="just"/>
            <a:endParaRPr lang="es-CO" sz="1600" dirty="0">
              <a:latin typeface="Calibri" panose="020F0502020204030204" pitchFamily="34" charset="0"/>
            </a:endParaRPr>
          </a:p>
          <a:p>
            <a:pPr algn="just"/>
            <a:r>
              <a:rPr lang="es-CO" sz="1600" dirty="0">
                <a:latin typeface="Calibri" panose="020F0502020204030204" pitchFamily="34" charset="0"/>
              </a:rPr>
              <a:t>Un código que a la vez es una herramienta de cambio cultural que incita a nuevos tipos de reflexiones, actitudes y comportamientos.</a:t>
            </a:r>
          </a:p>
        </p:txBody>
      </p:sp>
    </p:spTree>
    <p:extLst>
      <p:ext uri="{BB962C8B-B14F-4D97-AF65-F5344CB8AC3E}">
        <p14:creationId xmlns:p14="http://schemas.microsoft.com/office/powerpoint/2010/main" val="1776225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9"/>
          <p:cNvSpPr>
            <a:spLocks noGrp="1"/>
          </p:cNvSpPr>
          <p:nvPr>
            <p:ph sz="half" idx="4294967295"/>
          </p:nvPr>
        </p:nvSpPr>
        <p:spPr>
          <a:xfrm>
            <a:off x="176004" y="2057223"/>
            <a:ext cx="4472196" cy="3394914"/>
          </a:xfrm>
          <a:prstGeom prst="rect">
            <a:avLst/>
          </a:prstGeom>
        </p:spPr>
        <p:txBody>
          <a:bodyPr>
            <a:noAutofit/>
          </a:bodyPr>
          <a:lstStyle/>
          <a:p>
            <a:pPr algn="just"/>
            <a:r>
              <a:rPr lang="es-CO" sz="1600" dirty="0">
                <a:latin typeface="Calibri" panose="020F0502020204030204" pitchFamily="34" charset="0"/>
              </a:rPr>
              <a:t>Las tecnologías de la información y las comunicaciones -TIC deben ser concebidas en el marco de la gestión de la organización, de manera que su uso sea coherente y acorde con las características y necesidades institucionales.</a:t>
            </a:r>
          </a:p>
          <a:p>
            <a:endParaRPr lang="es-CO" sz="1600" dirty="0">
              <a:latin typeface="Calibri" panose="020F0502020204030204" pitchFamily="34" charset="0"/>
            </a:endParaRPr>
          </a:p>
          <a:p>
            <a:pPr algn="just"/>
            <a:r>
              <a:rPr lang="es-CO" sz="1600" dirty="0">
                <a:latin typeface="Calibri" panose="020F0502020204030204" pitchFamily="34" charset="0"/>
              </a:rPr>
              <a:t>La política de Gobierno Digital brinda orientaciones e instrumentos concretos en los siguientes ámbitos:</a:t>
            </a:r>
          </a:p>
          <a:p>
            <a:pPr lvl="1"/>
            <a:r>
              <a:rPr lang="es-CO" sz="1600" dirty="0">
                <a:latin typeface="Calibri" panose="020F0502020204030204" pitchFamily="34" charset="0"/>
              </a:rPr>
              <a:t>Estrategia de TI</a:t>
            </a:r>
          </a:p>
          <a:p>
            <a:pPr lvl="1"/>
            <a:r>
              <a:rPr lang="es-CO" sz="1600" dirty="0">
                <a:latin typeface="Calibri" panose="020F0502020204030204" pitchFamily="34" charset="0"/>
              </a:rPr>
              <a:t>Gobierno de TI</a:t>
            </a:r>
          </a:p>
          <a:p>
            <a:pPr lvl="1"/>
            <a:r>
              <a:rPr lang="es-CO" sz="1600" dirty="0">
                <a:latin typeface="Calibri" panose="020F0502020204030204" pitchFamily="34" charset="0"/>
              </a:rPr>
              <a:t>Sistemas de información </a:t>
            </a:r>
          </a:p>
          <a:p>
            <a:pPr lvl="1"/>
            <a:r>
              <a:rPr lang="es-CO" sz="1600" dirty="0">
                <a:latin typeface="Calibri" panose="020F0502020204030204" pitchFamily="34" charset="0"/>
              </a:rPr>
              <a:t>Servicios tecnológicos </a:t>
            </a:r>
          </a:p>
          <a:p>
            <a:pPr lvl="1"/>
            <a:r>
              <a:rPr lang="es-CO" sz="1600" dirty="0">
                <a:latin typeface="Calibri" panose="020F0502020204030204" pitchFamily="34" charset="0"/>
              </a:rPr>
              <a:t>Uso y apropiación</a:t>
            </a:r>
          </a:p>
          <a:p>
            <a:pPr lvl="1"/>
            <a:r>
              <a:rPr lang="es-CO" sz="1600" dirty="0">
                <a:latin typeface="Calibri" panose="020F0502020204030204" pitchFamily="34" charset="0"/>
              </a:rPr>
              <a:t>Capacidades institucionales</a:t>
            </a:r>
          </a:p>
        </p:txBody>
      </p:sp>
      <p:pic>
        <p:nvPicPr>
          <p:cNvPr id="2" name="Marcador de contenido 1"/>
          <p:cNvPicPr>
            <a:picLocks noGrp="1" noChangeAspect="1"/>
          </p:cNvPicPr>
          <p:nvPr>
            <p:ph sz="half" idx="4294967295"/>
          </p:nvPr>
        </p:nvPicPr>
        <p:blipFill>
          <a:blip r:embed="rId2"/>
          <a:stretch>
            <a:fillRect/>
          </a:stretch>
        </p:blipFill>
        <p:spPr>
          <a:xfrm>
            <a:off x="4647615" y="2792387"/>
            <a:ext cx="4039126" cy="1924583"/>
          </a:xfrm>
          <a:prstGeom prst="rect">
            <a:avLst/>
          </a:prstGeom>
        </p:spPr>
      </p:pic>
      <p:sp>
        <p:nvSpPr>
          <p:cNvPr id="3" name="CuadroTexto 3">
            <a:extLst>
              <a:ext uri="{FF2B5EF4-FFF2-40B4-BE49-F238E27FC236}">
                <a16:creationId xmlns:a16="http://schemas.microsoft.com/office/drawing/2014/main" id="{AB11CE2A-2472-C144-BE49-6DB6BDB020C6}"/>
              </a:ext>
            </a:extLst>
          </p:cNvPr>
          <p:cNvSpPr txBox="1"/>
          <p:nvPr/>
        </p:nvSpPr>
        <p:spPr>
          <a:xfrm>
            <a:off x="0" y="145737"/>
            <a:ext cx="6246421" cy="600164"/>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3300" b="1" dirty="0"/>
              <a:t>Gobierno Digital</a:t>
            </a:r>
          </a:p>
        </p:txBody>
      </p:sp>
      <p:sp>
        <p:nvSpPr>
          <p:cNvPr id="4" name="CuadroTexto 3"/>
          <p:cNvSpPr txBox="1"/>
          <p:nvPr/>
        </p:nvSpPr>
        <p:spPr>
          <a:xfrm>
            <a:off x="6570482" y="2187143"/>
            <a:ext cx="648156" cy="300082"/>
          </a:xfrm>
          <a:prstGeom prst="rect">
            <a:avLst/>
          </a:prstGeom>
          <a:solidFill>
            <a:srgbClr val="FF0000"/>
          </a:solidFill>
        </p:spPr>
        <p:txBody>
          <a:bodyPr wrap="square" rtlCol="0">
            <a:spAutoFit/>
          </a:bodyPr>
          <a:lstStyle/>
          <a:p>
            <a:pPr algn="ctr"/>
            <a:r>
              <a:rPr lang="es-CO" sz="1350" b="1" dirty="0"/>
              <a:t>29</a:t>
            </a:r>
          </a:p>
        </p:txBody>
      </p:sp>
    </p:spTree>
    <p:extLst>
      <p:ext uri="{BB962C8B-B14F-4D97-AF65-F5344CB8AC3E}">
        <p14:creationId xmlns:p14="http://schemas.microsoft.com/office/powerpoint/2010/main" val="1814468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nvPr>
        </p:nvGraphicFramePr>
        <p:xfrm>
          <a:off x="392333" y="2303705"/>
          <a:ext cx="3322300" cy="2631770"/>
        </p:xfrm>
        <a:graphic>
          <a:graphicData uri="http://schemas.openxmlformats.org/drawingml/2006/table">
            <a:tbl>
              <a:tblPr>
                <a:tableStyleId>{5C22544A-7EE6-4342-B048-85BDC9FD1C3A}</a:tableStyleId>
              </a:tblPr>
              <a:tblGrid>
                <a:gridCol w="2508593">
                  <a:extLst>
                    <a:ext uri="{9D8B030D-6E8A-4147-A177-3AD203B41FA5}">
                      <a16:colId xmlns:a16="http://schemas.microsoft.com/office/drawing/2014/main" val="20000"/>
                    </a:ext>
                  </a:extLst>
                </a:gridCol>
                <a:gridCol w="813707">
                  <a:extLst>
                    <a:ext uri="{9D8B030D-6E8A-4147-A177-3AD203B41FA5}">
                      <a16:colId xmlns:a16="http://schemas.microsoft.com/office/drawing/2014/main" val="20001"/>
                    </a:ext>
                  </a:extLst>
                </a:gridCol>
              </a:tblGrid>
              <a:tr h="21291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CO" sz="1400" b="0" i="0" u="none" strike="noStrike" dirty="0">
                          <a:solidFill>
                            <a:srgbClr val="000000"/>
                          </a:solidFill>
                          <a:effectLst/>
                          <a:latin typeface="Arial Narrow" panose="020B0606020202030204" pitchFamily="34" charset="0"/>
                        </a:rPr>
                        <a:t>Autodiagnóstico</a:t>
                      </a:r>
                    </a:p>
                  </a:txBody>
                  <a:tcPr marL="7145" marR="7145" marT="7145" marB="0" anchor="b">
                    <a:solidFill>
                      <a:schemeClr val="bg2"/>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CO" sz="1400" b="0" i="0" u="none" strike="noStrike" dirty="0">
                          <a:solidFill>
                            <a:srgbClr val="000000"/>
                          </a:solidFill>
                          <a:effectLst/>
                          <a:latin typeface="Arial Narrow" panose="020B0606020202030204" pitchFamily="34" charset="0"/>
                        </a:rPr>
                        <a:t>Calificación</a:t>
                      </a:r>
                    </a:p>
                  </a:txBody>
                  <a:tcPr marL="7145" marR="7145" marT="7145" marB="0" anchor="b">
                    <a:solidFill>
                      <a:schemeClr val="bg2"/>
                    </a:solidFill>
                  </a:tcPr>
                </a:tc>
                <a:extLst>
                  <a:ext uri="{0D108BD9-81ED-4DB2-BD59-A6C34878D82A}">
                    <a16:rowId xmlns:a16="http://schemas.microsoft.com/office/drawing/2014/main" val="10000"/>
                  </a:ext>
                </a:extLst>
              </a:tr>
              <a:tr h="212911">
                <a:tc>
                  <a:txBody>
                    <a:bodyPr/>
                    <a:lstStyle/>
                    <a:p>
                      <a:pPr algn="l" fontAlgn="b"/>
                      <a:r>
                        <a:rPr lang="es-CO" sz="1400" u="none" strike="noStrike" dirty="0">
                          <a:effectLst/>
                          <a:latin typeface="Arial Narrow" panose="020B0606020202030204" pitchFamily="34" charset="0"/>
                        </a:rPr>
                        <a:t>Gestión Presupuestal</a:t>
                      </a:r>
                      <a:endParaRPr lang="es-CO" sz="1400" b="0" i="0" u="none" strike="noStrike" dirty="0">
                        <a:solidFill>
                          <a:srgbClr val="000000"/>
                        </a:solidFill>
                        <a:effectLst/>
                        <a:latin typeface="Arial Narrow" panose="020B0606020202030204" pitchFamily="34" charset="0"/>
                      </a:endParaRPr>
                    </a:p>
                  </a:txBody>
                  <a:tcPr marL="7145" marR="7145" marT="7145" marB="0" anchor="b">
                    <a:solidFill>
                      <a:schemeClr val="bg2">
                        <a:lumMod val="90000"/>
                      </a:schemeClr>
                    </a:solidFill>
                  </a:tcPr>
                </a:tc>
                <a:tc>
                  <a:txBody>
                    <a:bodyPr/>
                    <a:lstStyle/>
                    <a:p>
                      <a:pPr algn="ctr" fontAlgn="b"/>
                      <a:r>
                        <a:rPr lang="es-CO" sz="1400" u="none" strike="noStrike" dirty="0">
                          <a:effectLst/>
                          <a:latin typeface="Arial Narrow" panose="020B0606020202030204" pitchFamily="34" charset="0"/>
                        </a:rPr>
                        <a:t>99,1</a:t>
                      </a:r>
                      <a:endParaRPr lang="es-CO" sz="1400" b="0" i="0" u="none" strike="noStrike" dirty="0">
                        <a:solidFill>
                          <a:srgbClr val="000000"/>
                        </a:solidFill>
                        <a:effectLst/>
                        <a:latin typeface="Arial Narrow" panose="020B0606020202030204" pitchFamily="34" charset="0"/>
                      </a:endParaRPr>
                    </a:p>
                  </a:txBody>
                  <a:tcPr marL="7145" marR="7145" marT="7145" marB="0" anchor="b">
                    <a:solidFill>
                      <a:srgbClr val="00B050"/>
                    </a:solidFill>
                  </a:tcPr>
                </a:tc>
                <a:extLst>
                  <a:ext uri="{0D108BD9-81ED-4DB2-BD59-A6C34878D82A}">
                    <a16:rowId xmlns:a16="http://schemas.microsoft.com/office/drawing/2014/main" val="10001"/>
                  </a:ext>
                </a:extLst>
              </a:tr>
              <a:tr h="212911">
                <a:tc>
                  <a:txBody>
                    <a:bodyPr/>
                    <a:lstStyle/>
                    <a:p>
                      <a:pPr algn="l" fontAlgn="b"/>
                      <a:r>
                        <a:rPr lang="es-CO" sz="1400" u="none" strike="noStrike" dirty="0">
                          <a:effectLst/>
                          <a:latin typeface="Arial Narrow" panose="020B0606020202030204" pitchFamily="34" charset="0"/>
                        </a:rPr>
                        <a:t>Direccionamiento y Planeación</a:t>
                      </a:r>
                      <a:endParaRPr lang="es-CO" sz="1400" b="0" i="0" u="none" strike="noStrike" dirty="0">
                        <a:solidFill>
                          <a:srgbClr val="000000"/>
                        </a:solidFill>
                        <a:effectLst/>
                        <a:latin typeface="Arial Narrow" panose="020B0606020202030204" pitchFamily="34" charset="0"/>
                      </a:endParaRPr>
                    </a:p>
                  </a:txBody>
                  <a:tcPr marL="7145" marR="7145" marT="7145" marB="0" anchor="b">
                    <a:solidFill>
                      <a:schemeClr val="bg2">
                        <a:lumMod val="90000"/>
                      </a:schemeClr>
                    </a:solidFill>
                  </a:tcPr>
                </a:tc>
                <a:tc>
                  <a:txBody>
                    <a:bodyPr/>
                    <a:lstStyle/>
                    <a:p>
                      <a:pPr algn="ctr" fontAlgn="b"/>
                      <a:r>
                        <a:rPr lang="es-CO" sz="1400" u="none" strike="noStrike" dirty="0">
                          <a:effectLst/>
                          <a:latin typeface="Arial Narrow" panose="020B0606020202030204" pitchFamily="34" charset="0"/>
                        </a:rPr>
                        <a:t>81</a:t>
                      </a:r>
                      <a:endParaRPr lang="es-CO" sz="1400" b="0" i="0" u="none" strike="noStrike" dirty="0">
                        <a:solidFill>
                          <a:srgbClr val="000000"/>
                        </a:solidFill>
                        <a:effectLst/>
                        <a:latin typeface="Arial Narrow" panose="020B0606020202030204" pitchFamily="34" charset="0"/>
                      </a:endParaRPr>
                    </a:p>
                  </a:txBody>
                  <a:tcPr marL="7145" marR="7145" marT="7145" marB="0" anchor="b">
                    <a:solidFill>
                      <a:srgbClr val="00B050"/>
                    </a:solidFill>
                  </a:tcPr>
                </a:tc>
                <a:extLst>
                  <a:ext uri="{0D108BD9-81ED-4DB2-BD59-A6C34878D82A}">
                    <a16:rowId xmlns:a16="http://schemas.microsoft.com/office/drawing/2014/main" val="10002"/>
                  </a:ext>
                </a:extLst>
              </a:tr>
              <a:tr h="418678">
                <a:tc>
                  <a:txBody>
                    <a:bodyPr/>
                    <a:lstStyle/>
                    <a:p>
                      <a:pPr algn="l" fontAlgn="b"/>
                      <a:r>
                        <a:rPr lang="es-CO" sz="1400" u="none" strike="noStrike" dirty="0">
                          <a:effectLst/>
                          <a:latin typeface="Arial Narrow" panose="020B0606020202030204" pitchFamily="34" charset="0"/>
                        </a:rPr>
                        <a:t>Transparencia y Acceso a la Información</a:t>
                      </a:r>
                      <a:endParaRPr lang="es-CO" sz="1400" b="0" i="0" u="none" strike="noStrike" dirty="0">
                        <a:solidFill>
                          <a:srgbClr val="000000"/>
                        </a:solidFill>
                        <a:effectLst/>
                        <a:latin typeface="Arial Narrow" panose="020B0606020202030204" pitchFamily="34" charset="0"/>
                      </a:endParaRPr>
                    </a:p>
                  </a:txBody>
                  <a:tcPr marL="7145" marR="7145" marT="7145" marB="0" anchor="b">
                    <a:solidFill>
                      <a:schemeClr val="bg2">
                        <a:lumMod val="90000"/>
                      </a:schemeClr>
                    </a:solidFill>
                  </a:tcPr>
                </a:tc>
                <a:tc>
                  <a:txBody>
                    <a:bodyPr/>
                    <a:lstStyle/>
                    <a:p>
                      <a:pPr algn="ctr" fontAlgn="b"/>
                      <a:r>
                        <a:rPr lang="es-CO" sz="1400" u="none" strike="noStrike" dirty="0">
                          <a:effectLst/>
                          <a:latin typeface="Arial Narrow" panose="020B0606020202030204" pitchFamily="34" charset="0"/>
                        </a:rPr>
                        <a:t>78,2</a:t>
                      </a:r>
                      <a:endParaRPr lang="es-CO" sz="1400" b="0" i="0" u="none" strike="noStrike" dirty="0">
                        <a:solidFill>
                          <a:srgbClr val="000000"/>
                        </a:solidFill>
                        <a:effectLst/>
                        <a:latin typeface="Arial Narrow" panose="020B0606020202030204" pitchFamily="34" charset="0"/>
                      </a:endParaRPr>
                    </a:p>
                  </a:txBody>
                  <a:tcPr marL="7145" marR="7145" marT="7145" marB="0" anchor="b">
                    <a:solidFill>
                      <a:srgbClr val="FFFF00"/>
                    </a:solidFill>
                  </a:tcPr>
                </a:tc>
                <a:extLst>
                  <a:ext uri="{0D108BD9-81ED-4DB2-BD59-A6C34878D82A}">
                    <a16:rowId xmlns:a16="http://schemas.microsoft.com/office/drawing/2014/main" val="10003"/>
                  </a:ext>
                </a:extLst>
              </a:tr>
              <a:tr h="212911">
                <a:tc>
                  <a:txBody>
                    <a:bodyPr/>
                    <a:lstStyle/>
                    <a:p>
                      <a:pPr algn="l" fontAlgn="b"/>
                      <a:r>
                        <a:rPr lang="es-CO" sz="1400" u="none" strike="noStrike" dirty="0">
                          <a:effectLst/>
                          <a:latin typeface="Arial Narrow" panose="020B0606020202030204" pitchFamily="34" charset="0"/>
                        </a:rPr>
                        <a:t>Plan Anticorrupción</a:t>
                      </a:r>
                      <a:endParaRPr lang="es-CO" sz="1400" b="0" i="0" u="none" strike="noStrike" dirty="0">
                        <a:solidFill>
                          <a:srgbClr val="000000"/>
                        </a:solidFill>
                        <a:effectLst/>
                        <a:latin typeface="Arial Narrow" panose="020B0606020202030204" pitchFamily="34" charset="0"/>
                      </a:endParaRPr>
                    </a:p>
                  </a:txBody>
                  <a:tcPr marL="7145" marR="7145" marT="7145" marB="0" anchor="b">
                    <a:solidFill>
                      <a:schemeClr val="bg2">
                        <a:lumMod val="90000"/>
                      </a:schemeClr>
                    </a:solidFill>
                  </a:tcPr>
                </a:tc>
                <a:tc>
                  <a:txBody>
                    <a:bodyPr/>
                    <a:lstStyle/>
                    <a:p>
                      <a:pPr algn="ctr" fontAlgn="b"/>
                      <a:r>
                        <a:rPr lang="es-CO" sz="1400" u="none" strike="noStrike" dirty="0">
                          <a:effectLst/>
                          <a:latin typeface="Arial Narrow" panose="020B0606020202030204" pitchFamily="34" charset="0"/>
                        </a:rPr>
                        <a:t>76</a:t>
                      </a:r>
                      <a:endParaRPr lang="es-CO" sz="1400" b="0" i="0" u="none" strike="noStrike" dirty="0">
                        <a:solidFill>
                          <a:srgbClr val="000000"/>
                        </a:solidFill>
                        <a:effectLst/>
                        <a:latin typeface="Arial Narrow" panose="020B0606020202030204" pitchFamily="34" charset="0"/>
                      </a:endParaRPr>
                    </a:p>
                  </a:txBody>
                  <a:tcPr marL="7145" marR="7145" marT="7145" marB="0" anchor="b">
                    <a:solidFill>
                      <a:srgbClr val="FFFF00"/>
                    </a:solidFill>
                  </a:tcPr>
                </a:tc>
                <a:extLst>
                  <a:ext uri="{0D108BD9-81ED-4DB2-BD59-A6C34878D82A}">
                    <a16:rowId xmlns:a16="http://schemas.microsoft.com/office/drawing/2014/main" val="10004"/>
                  </a:ext>
                </a:extLst>
              </a:tr>
              <a:tr h="418678">
                <a:tc>
                  <a:txBody>
                    <a:bodyPr/>
                    <a:lstStyle/>
                    <a:p>
                      <a:pPr algn="l" fontAlgn="b"/>
                      <a:r>
                        <a:rPr lang="es-CO" sz="1400" u="none" strike="noStrike" dirty="0">
                          <a:effectLst/>
                          <a:latin typeface="Arial Narrow" panose="020B0606020202030204" pitchFamily="34" charset="0"/>
                        </a:rPr>
                        <a:t>Seguimiento y Evaluación del Desempeño</a:t>
                      </a:r>
                      <a:endParaRPr lang="es-CO" sz="1400" b="0" i="0" u="none" strike="noStrike" dirty="0">
                        <a:solidFill>
                          <a:srgbClr val="000000"/>
                        </a:solidFill>
                        <a:effectLst/>
                        <a:latin typeface="Arial Narrow" panose="020B0606020202030204" pitchFamily="34" charset="0"/>
                      </a:endParaRPr>
                    </a:p>
                  </a:txBody>
                  <a:tcPr marL="7145" marR="7145" marT="7145" marB="0" anchor="b">
                    <a:solidFill>
                      <a:schemeClr val="bg2">
                        <a:lumMod val="90000"/>
                      </a:schemeClr>
                    </a:solidFill>
                  </a:tcPr>
                </a:tc>
                <a:tc>
                  <a:txBody>
                    <a:bodyPr/>
                    <a:lstStyle/>
                    <a:p>
                      <a:pPr algn="ctr" fontAlgn="b"/>
                      <a:r>
                        <a:rPr lang="es-CO" sz="1400" u="none" strike="noStrike" dirty="0">
                          <a:effectLst/>
                          <a:latin typeface="Arial Narrow" panose="020B0606020202030204" pitchFamily="34" charset="0"/>
                        </a:rPr>
                        <a:t>68</a:t>
                      </a:r>
                      <a:endParaRPr lang="es-CO" sz="1400" b="0" i="0" u="none" strike="noStrike" dirty="0">
                        <a:solidFill>
                          <a:srgbClr val="000000"/>
                        </a:solidFill>
                        <a:effectLst/>
                        <a:latin typeface="Arial Narrow" panose="020B0606020202030204" pitchFamily="34" charset="0"/>
                      </a:endParaRPr>
                    </a:p>
                  </a:txBody>
                  <a:tcPr marL="7145" marR="7145" marT="7145" marB="0" anchor="b">
                    <a:solidFill>
                      <a:srgbClr val="FFFF00"/>
                    </a:solidFill>
                  </a:tcPr>
                </a:tc>
                <a:extLst>
                  <a:ext uri="{0D108BD9-81ED-4DB2-BD59-A6C34878D82A}">
                    <a16:rowId xmlns:a16="http://schemas.microsoft.com/office/drawing/2014/main" val="10005"/>
                  </a:ext>
                </a:extLst>
              </a:tr>
              <a:tr h="212911">
                <a:tc>
                  <a:txBody>
                    <a:bodyPr/>
                    <a:lstStyle/>
                    <a:p>
                      <a:pPr algn="l" fontAlgn="b"/>
                      <a:r>
                        <a:rPr lang="es-CO" sz="1400" u="none" strike="noStrike" dirty="0">
                          <a:effectLst/>
                          <a:latin typeface="Arial Narrow" panose="020B0606020202030204" pitchFamily="34" charset="0"/>
                        </a:rPr>
                        <a:t>Control Interno.</a:t>
                      </a:r>
                      <a:endParaRPr lang="es-CO" sz="1400" b="0" i="0" u="none" strike="noStrike" dirty="0">
                        <a:solidFill>
                          <a:srgbClr val="000000"/>
                        </a:solidFill>
                        <a:effectLst/>
                        <a:latin typeface="Arial Narrow" panose="020B0606020202030204" pitchFamily="34" charset="0"/>
                      </a:endParaRPr>
                    </a:p>
                  </a:txBody>
                  <a:tcPr marL="7145" marR="7145" marT="7145" marB="0" anchor="b">
                    <a:solidFill>
                      <a:schemeClr val="bg2">
                        <a:lumMod val="90000"/>
                      </a:schemeClr>
                    </a:solidFill>
                  </a:tcPr>
                </a:tc>
                <a:tc>
                  <a:txBody>
                    <a:bodyPr/>
                    <a:lstStyle/>
                    <a:p>
                      <a:pPr algn="ctr" fontAlgn="b"/>
                      <a:r>
                        <a:rPr lang="es-CO" sz="1400" u="none" strike="noStrike" dirty="0">
                          <a:effectLst/>
                          <a:latin typeface="Arial Narrow" panose="020B0606020202030204" pitchFamily="34" charset="0"/>
                        </a:rPr>
                        <a:t>65,7</a:t>
                      </a:r>
                      <a:endParaRPr lang="es-CO" sz="1400" b="0" i="0" u="none" strike="noStrike" dirty="0">
                        <a:solidFill>
                          <a:srgbClr val="000000"/>
                        </a:solidFill>
                        <a:effectLst/>
                        <a:latin typeface="Arial Narrow" panose="020B0606020202030204" pitchFamily="34" charset="0"/>
                      </a:endParaRPr>
                    </a:p>
                  </a:txBody>
                  <a:tcPr marL="7145" marR="7145" marT="7145" marB="0" anchor="b">
                    <a:solidFill>
                      <a:srgbClr val="FFFF00"/>
                    </a:solidFill>
                  </a:tcPr>
                </a:tc>
                <a:extLst>
                  <a:ext uri="{0D108BD9-81ED-4DB2-BD59-A6C34878D82A}">
                    <a16:rowId xmlns:a16="http://schemas.microsoft.com/office/drawing/2014/main" val="10006"/>
                  </a:ext>
                </a:extLst>
              </a:tr>
              <a:tr h="212911">
                <a:tc>
                  <a:txBody>
                    <a:bodyPr/>
                    <a:lstStyle/>
                    <a:p>
                      <a:pPr algn="l" fontAlgn="b"/>
                      <a:r>
                        <a:rPr lang="es-CO" sz="1400" u="none" strike="noStrike" dirty="0">
                          <a:effectLst/>
                          <a:latin typeface="Arial Narrow" panose="020B0606020202030204" pitchFamily="34" charset="0"/>
                        </a:rPr>
                        <a:t>Trámites</a:t>
                      </a:r>
                      <a:endParaRPr lang="es-CO" sz="1400" b="0" i="0" u="none" strike="noStrike" dirty="0">
                        <a:solidFill>
                          <a:srgbClr val="000000"/>
                        </a:solidFill>
                        <a:effectLst/>
                        <a:latin typeface="Arial Narrow" panose="020B0606020202030204" pitchFamily="34" charset="0"/>
                      </a:endParaRPr>
                    </a:p>
                  </a:txBody>
                  <a:tcPr marL="7145" marR="7145" marT="7145" marB="0" anchor="b">
                    <a:solidFill>
                      <a:schemeClr val="bg2">
                        <a:lumMod val="90000"/>
                      </a:schemeClr>
                    </a:solidFill>
                  </a:tcPr>
                </a:tc>
                <a:tc>
                  <a:txBody>
                    <a:bodyPr/>
                    <a:lstStyle/>
                    <a:p>
                      <a:pPr algn="ctr" fontAlgn="b"/>
                      <a:r>
                        <a:rPr lang="es-CO" sz="1400" u="none" strike="noStrike" dirty="0">
                          <a:effectLst/>
                          <a:latin typeface="Arial Narrow" panose="020B0606020202030204" pitchFamily="34" charset="0"/>
                        </a:rPr>
                        <a:t>44</a:t>
                      </a:r>
                      <a:endParaRPr lang="es-CO" sz="1400" b="0" i="0" u="none" strike="noStrike" dirty="0">
                        <a:solidFill>
                          <a:srgbClr val="000000"/>
                        </a:solidFill>
                        <a:effectLst/>
                        <a:latin typeface="Arial Narrow" panose="020B0606020202030204" pitchFamily="34" charset="0"/>
                      </a:endParaRPr>
                    </a:p>
                  </a:txBody>
                  <a:tcPr marL="7145" marR="7145" marT="7145" marB="0" anchor="b">
                    <a:solidFill>
                      <a:schemeClr val="accent6">
                        <a:lumMod val="75000"/>
                      </a:schemeClr>
                    </a:solidFill>
                  </a:tcPr>
                </a:tc>
                <a:extLst>
                  <a:ext uri="{0D108BD9-81ED-4DB2-BD59-A6C34878D82A}">
                    <a16:rowId xmlns:a16="http://schemas.microsoft.com/office/drawing/2014/main" val="10007"/>
                  </a:ext>
                </a:extLst>
              </a:tr>
              <a:tr h="212911">
                <a:tc>
                  <a:txBody>
                    <a:bodyPr/>
                    <a:lstStyle/>
                    <a:p>
                      <a:pPr algn="l" fontAlgn="b"/>
                      <a:r>
                        <a:rPr lang="es-CO" sz="1400" u="none" strike="noStrike" dirty="0">
                          <a:effectLst/>
                          <a:latin typeface="Arial Narrow" panose="020B0606020202030204" pitchFamily="34" charset="0"/>
                        </a:rPr>
                        <a:t>Participación Ciudadana</a:t>
                      </a:r>
                      <a:endParaRPr lang="es-CO" sz="1400" b="0" i="0" u="none" strike="noStrike" dirty="0">
                        <a:solidFill>
                          <a:srgbClr val="000000"/>
                        </a:solidFill>
                        <a:effectLst/>
                        <a:latin typeface="Arial Narrow" panose="020B0606020202030204" pitchFamily="34" charset="0"/>
                      </a:endParaRPr>
                    </a:p>
                  </a:txBody>
                  <a:tcPr marL="7145" marR="7145" marT="7145" marB="0" anchor="b">
                    <a:solidFill>
                      <a:schemeClr val="bg2">
                        <a:lumMod val="90000"/>
                      </a:schemeClr>
                    </a:solidFill>
                  </a:tcPr>
                </a:tc>
                <a:tc>
                  <a:txBody>
                    <a:bodyPr/>
                    <a:lstStyle/>
                    <a:p>
                      <a:pPr algn="ctr" fontAlgn="b"/>
                      <a:r>
                        <a:rPr lang="es-CO" sz="1400" u="none" strike="noStrike" dirty="0">
                          <a:effectLst/>
                          <a:latin typeface="Arial Narrow" panose="020B0606020202030204" pitchFamily="34" charset="0"/>
                        </a:rPr>
                        <a:t>38,1</a:t>
                      </a:r>
                      <a:endParaRPr lang="es-CO" sz="1400" b="0" i="0" u="none" strike="noStrike" dirty="0">
                        <a:solidFill>
                          <a:srgbClr val="000000"/>
                        </a:solidFill>
                        <a:effectLst/>
                        <a:latin typeface="Arial Narrow" panose="020B0606020202030204" pitchFamily="34" charset="0"/>
                      </a:endParaRPr>
                    </a:p>
                  </a:txBody>
                  <a:tcPr marL="7145" marR="7145" marT="7145" marB="0" anchor="b">
                    <a:solidFill>
                      <a:schemeClr val="accent6">
                        <a:lumMod val="75000"/>
                      </a:schemeClr>
                    </a:solidFill>
                  </a:tcPr>
                </a:tc>
                <a:extLst>
                  <a:ext uri="{0D108BD9-81ED-4DB2-BD59-A6C34878D82A}">
                    <a16:rowId xmlns:a16="http://schemas.microsoft.com/office/drawing/2014/main" val="10008"/>
                  </a:ext>
                </a:extLst>
              </a:tr>
              <a:tr h="212911">
                <a:tc>
                  <a:txBody>
                    <a:bodyPr/>
                    <a:lstStyle/>
                    <a:p>
                      <a:pPr algn="l" fontAlgn="b"/>
                      <a:r>
                        <a:rPr lang="es-CO" sz="1400" u="none" strike="noStrike" dirty="0">
                          <a:effectLst/>
                          <a:latin typeface="Arial Narrow" panose="020B0606020202030204" pitchFamily="34" charset="0"/>
                        </a:rPr>
                        <a:t>Rendición de Cuentas</a:t>
                      </a:r>
                      <a:endParaRPr lang="es-CO" sz="1400" b="0" i="0" u="none" strike="noStrike" dirty="0">
                        <a:solidFill>
                          <a:srgbClr val="000000"/>
                        </a:solidFill>
                        <a:effectLst/>
                        <a:latin typeface="Arial Narrow" panose="020B0606020202030204" pitchFamily="34" charset="0"/>
                      </a:endParaRPr>
                    </a:p>
                  </a:txBody>
                  <a:tcPr marL="7145" marR="7145" marT="7145" marB="0" anchor="b">
                    <a:solidFill>
                      <a:schemeClr val="bg2">
                        <a:lumMod val="90000"/>
                      </a:schemeClr>
                    </a:solidFill>
                  </a:tcPr>
                </a:tc>
                <a:tc>
                  <a:txBody>
                    <a:bodyPr/>
                    <a:lstStyle/>
                    <a:p>
                      <a:pPr algn="ctr" fontAlgn="b"/>
                      <a:r>
                        <a:rPr lang="es-CO" sz="1400" u="none" strike="noStrike" dirty="0">
                          <a:effectLst/>
                          <a:latin typeface="Arial Narrow" panose="020B0606020202030204" pitchFamily="34" charset="0"/>
                        </a:rPr>
                        <a:t>21,2</a:t>
                      </a:r>
                      <a:endParaRPr lang="es-CO" sz="1400" b="0" i="0" u="none" strike="noStrike" dirty="0">
                        <a:solidFill>
                          <a:srgbClr val="000000"/>
                        </a:solidFill>
                        <a:effectLst/>
                        <a:latin typeface="Arial Narrow" panose="020B0606020202030204" pitchFamily="34" charset="0"/>
                      </a:endParaRPr>
                    </a:p>
                  </a:txBody>
                  <a:tcPr marL="7145" marR="7145" marT="7145" marB="0" anchor="b">
                    <a:solidFill>
                      <a:srgbClr val="FF0000"/>
                    </a:solidFill>
                  </a:tcPr>
                </a:tc>
                <a:extLst>
                  <a:ext uri="{0D108BD9-81ED-4DB2-BD59-A6C34878D82A}">
                    <a16:rowId xmlns:a16="http://schemas.microsoft.com/office/drawing/2014/main" val="10009"/>
                  </a:ext>
                </a:extLst>
              </a:tr>
            </a:tbl>
          </a:graphicData>
        </a:graphic>
      </p:graphicFrame>
      <p:graphicFrame>
        <p:nvGraphicFramePr>
          <p:cNvPr id="8" name="7 Gráfico">
            <a:extLst>
              <a:ext uri="{FF2B5EF4-FFF2-40B4-BE49-F238E27FC236}">
                <a16:creationId xmlns:a16="http://schemas.microsoft.com/office/drawing/2014/main" id="{00000000-0008-0000-0400-000005000000}"/>
              </a:ext>
            </a:extLst>
          </p:cNvPr>
          <p:cNvGraphicFramePr>
            <a:graphicFrameLocks/>
          </p:cNvGraphicFramePr>
          <p:nvPr>
            <p:extLst>
              <p:ext uri="{D42A27DB-BD31-4B8C-83A1-F6EECF244321}">
                <p14:modId xmlns:p14="http://schemas.microsoft.com/office/powerpoint/2010/main" val="3310790187"/>
              </p:ext>
            </p:extLst>
          </p:nvPr>
        </p:nvGraphicFramePr>
        <p:xfrm>
          <a:off x="3933378" y="2303705"/>
          <a:ext cx="5039754" cy="3887293"/>
        </p:xfrm>
        <a:graphic>
          <a:graphicData uri="http://schemas.openxmlformats.org/drawingml/2006/chart">
            <c:chart xmlns:c="http://schemas.openxmlformats.org/drawingml/2006/chart" xmlns:r="http://schemas.openxmlformats.org/officeDocument/2006/relationships" r:id="rId2"/>
          </a:graphicData>
        </a:graphic>
      </p:graphicFrame>
      <p:sp>
        <p:nvSpPr>
          <p:cNvPr id="4" name="Título 3"/>
          <p:cNvSpPr>
            <a:spLocks noGrp="1"/>
          </p:cNvSpPr>
          <p:nvPr>
            <p:ph type="title"/>
          </p:nvPr>
        </p:nvSpPr>
        <p:spPr/>
        <p:txBody>
          <a:bodyPr/>
          <a:lstStyle/>
          <a:p>
            <a:endParaRPr lang="es-CO"/>
          </a:p>
        </p:txBody>
      </p:sp>
      <p:sp>
        <p:nvSpPr>
          <p:cNvPr id="9" name="CuadroTexto 3">
            <a:extLst>
              <a:ext uri="{FF2B5EF4-FFF2-40B4-BE49-F238E27FC236}">
                <a16:creationId xmlns:a16="http://schemas.microsoft.com/office/drawing/2014/main" id="{AB11CE2A-2472-C144-BE49-6DB6BDB020C6}"/>
              </a:ext>
            </a:extLst>
          </p:cNvPr>
          <p:cNvSpPr txBox="1"/>
          <p:nvPr/>
        </p:nvSpPr>
        <p:spPr>
          <a:xfrm>
            <a:off x="0" y="76713"/>
            <a:ext cx="6460177" cy="701731"/>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spcBef>
                <a:spcPct val="20000"/>
              </a:spcBef>
            </a:pPr>
            <a:r>
              <a:rPr lang="es-CO" b="1" dirty="0">
                <a:solidFill>
                  <a:schemeClr val="bg1"/>
                </a:solidFill>
                <a:cs typeface="Arial" panose="020B0604020202020204" pitchFamily="34" charset="0"/>
              </a:rPr>
              <a:t>Resultados de los Autodiagnósticos por Dependencias</a:t>
            </a:r>
          </a:p>
          <a:p>
            <a:pPr>
              <a:spcBef>
                <a:spcPct val="20000"/>
              </a:spcBef>
            </a:pPr>
            <a:r>
              <a:rPr lang="es-CO" b="1" dirty="0">
                <a:solidFill>
                  <a:schemeClr val="bg1"/>
                </a:solidFill>
                <a:cs typeface="Arial" panose="020B0604020202020204" pitchFamily="34" charset="0"/>
              </a:rPr>
              <a:t>Oficina Asesora de Planeación</a:t>
            </a:r>
          </a:p>
        </p:txBody>
      </p:sp>
    </p:spTree>
    <p:extLst>
      <p:ext uri="{BB962C8B-B14F-4D97-AF65-F5344CB8AC3E}">
        <p14:creationId xmlns:p14="http://schemas.microsoft.com/office/powerpoint/2010/main" val="872700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B11CE2A-2472-C144-BE49-6DB6BDB020C6}"/>
              </a:ext>
            </a:extLst>
          </p:cNvPr>
          <p:cNvSpPr txBox="1"/>
          <p:nvPr/>
        </p:nvSpPr>
        <p:spPr>
          <a:xfrm>
            <a:off x="113434" y="168715"/>
            <a:ext cx="6798005" cy="553998"/>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fontAlgn="b"/>
            <a:r>
              <a:rPr lang="es-CO" sz="3000" b="1" dirty="0"/>
              <a:t>Gestión Presupuestal</a:t>
            </a:r>
            <a:endParaRPr lang="es-CO" sz="3000" b="1" dirty="0">
              <a:solidFill>
                <a:srgbClr val="000000"/>
              </a:solidFill>
            </a:endParaRPr>
          </a:p>
        </p:txBody>
      </p:sp>
      <p:sp>
        <p:nvSpPr>
          <p:cNvPr id="6" name="CuadroTexto 12"/>
          <p:cNvSpPr txBox="1"/>
          <p:nvPr/>
        </p:nvSpPr>
        <p:spPr>
          <a:xfrm>
            <a:off x="6462456" y="1890271"/>
            <a:ext cx="810195" cy="300082"/>
          </a:xfrm>
          <a:prstGeom prst="rect">
            <a:avLst/>
          </a:prstGeom>
          <a:solidFill>
            <a:srgbClr val="00B050"/>
          </a:solidFill>
        </p:spPr>
        <p:txBody>
          <a:bodyPr wrap="square" rtlCol="0">
            <a:spAutoFit/>
          </a:bodyPr>
          <a:lstStyle/>
          <a:p>
            <a:pPr algn="ctr"/>
            <a:r>
              <a:rPr lang="es-CO" sz="1350" dirty="0"/>
              <a:t>99.1%</a:t>
            </a:r>
          </a:p>
        </p:txBody>
      </p:sp>
      <p:graphicFrame>
        <p:nvGraphicFramePr>
          <p:cNvPr id="10" name="9 Gráfico">
            <a:extLst>
              <a:ext uri="{FF2B5EF4-FFF2-40B4-BE49-F238E27FC236}">
                <a16:creationId xmlns:a16="http://schemas.microsoft.com/office/drawing/2014/main" id="{00000000-0008-0000-0300-000007000000}"/>
              </a:ext>
            </a:extLst>
          </p:cNvPr>
          <p:cNvGraphicFramePr>
            <a:graphicFrameLocks/>
          </p:cNvGraphicFramePr>
          <p:nvPr>
            <p:extLst/>
          </p:nvPr>
        </p:nvGraphicFramePr>
        <p:xfrm>
          <a:off x="5000684" y="2464461"/>
          <a:ext cx="3888938" cy="2700652"/>
        </p:xfrm>
        <a:graphic>
          <a:graphicData uri="http://schemas.openxmlformats.org/drawingml/2006/chart">
            <c:chart xmlns:c="http://schemas.openxmlformats.org/drawingml/2006/chart" xmlns:r="http://schemas.openxmlformats.org/officeDocument/2006/relationships" r:id="rId2"/>
          </a:graphicData>
        </a:graphic>
      </p:graphicFrame>
      <p:sp>
        <p:nvSpPr>
          <p:cNvPr id="11" name="10 Rectángulo"/>
          <p:cNvSpPr/>
          <p:nvPr/>
        </p:nvSpPr>
        <p:spPr>
          <a:xfrm>
            <a:off x="392334" y="2732389"/>
            <a:ext cx="4179667" cy="2308324"/>
          </a:xfrm>
          <a:prstGeom prst="rect">
            <a:avLst/>
          </a:prstGeom>
        </p:spPr>
        <p:txBody>
          <a:bodyPr wrap="square">
            <a:spAutoFit/>
          </a:bodyPr>
          <a:lstStyle/>
          <a:p>
            <a:pPr algn="just"/>
            <a:r>
              <a:rPr lang="es-CO" sz="1350" dirty="0"/>
              <a:t>Es </a:t>
            </a:r>
            <a:r>
              <a:rPr lang="es-CO" sz="1600" dirty="0">
                <a:latin typeface="Calibri" panose="020F0502020204030204" pitchFamily="34" charset="0"/>
              </a:rPr>
              <a:t>indispensable que la entidad examine los resultados obtenidos (información sobre desempeño) en programas, planes o proyectos anteriores, identifique las metas estratégicas que desea alcanzar y priorice la asignación de recursos para la siguiente vigencia fiscal (tanto de inversión como de funcionamiento), lo cual permite viabilizar desde el punto de vista presupuestal, los resultados esperados.</a:t>
            </a:r>
          </a:p>
        </p:txBody>
      </p:sp>
    </p:spTree>
    <p:extLst>
      <p:ext uri="{BB962C8B-B14F-4D97-AF65-F5344CB8AC3E}">
        <p14:creationId xmlns:p14="http://schemas.microsoft.com/office/powerpoint/2010/main" val="187205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2857" y="2468881"/>
            <a:ext cx="8519886" cy="2554545"/>
          </a:xfrm>
          <a:prstGeom prst="rect">
            <a:avLst/>
          </a:prstGeom>
          <a:solidFill>
            <a:srgbClr val="00B0F0"/>
          </a:solidFill>
        </p:spPr>
        <p:txBody>
          <a:bodyPr wrap="square">
            <a:spAutoFit/>
          </a:bodyPr>
          <a:lstStyle/>
          <a:p>
            <a:pPr algn="ctr" fontAlgn="ctr">
              <a:spcAft>
                <a:spcPts val="0"/>
              </a:spcAft>
            </a:pPr>
            <a:r>
              <a:rPr lang="es-ES" sz="3200" kern="150" dirty="0">
                <a:solidFill>
                  <a:schemeClr val="bg1"/>
                </a:solidFill>
                <a:ea typeface="Times New Roman"/>
                <a:cs typeface="Lohit Hindi"/>
              </a:rPr>
              <a:t>Punto 5. Resultados Autodiagnósticos  y </a:t>
            </a:r>
          </a:p>
          <a:p>
            <a:pPr algn="ctr" fontAlgn="ctr">
              <a:spcAft>
                <a:spcPts val="0"/>
              </a:spcAft>
            </a:pPr>
            <a:r>
              <a:rPr lang="es-ES" sz="3200" kern="150" dirty="0">
                <a:solidFill>
                  <a:schemeClr val="bg1"/>
                </a:solidFill>
                <a:ea typeface="Times New Roman"/>
                <a:cs typeface="Lohit Hindi"/>
              </a:rPr>
              <a:t>Plan Operativo MIPG</a:t>
            </a:r>
          </a:p>
          <a:p>
            <a:pPr algn="ctr" fontAlgn="ctr">
              <a:spcAft>
                <a:spcPts val="0"/>
              </a:spcAft>
            </a:pPr>
            <a:endParaRPr lang="es-ES" sz="3200" kern="150" dirty="0">
              <a:solidFill>
                <a:schemeClr val="bg1"/>
              </a:solidFill>
              <a:latin typeface="Liberation Serif"/>
              <a:ea typeface="Arial Unicode MS"/>
              <a:cs typeface="Lohit Hindi"/>
            </a:endParaRPr>
          </a:p>
          <a:p>
            <a:pPr algn="ctr" fontAlgn="ctr">
              <a:spcAft>
                <a:spcPts val="0"/>
              </a:spcAft>
            </a:pPr>
            <a:endParaRPr lang="es-ES" sz="3200" kern="150" dirty="0">
              <a:solidFill>
                <a:schemeClr val="bg1"/>
              </a:solidFill>
              <a:latin typeface="Liberation Serif"/>
              <a:ea typeface="Arial Unicode MS"/>
              <a:cs typeface="Lohit Hindi"/>
            </a:endParaRPr>
          </a:p>
          <a:p>
            <a:pPr algn="ctr" fontAlgn="ctr">
              <a:spcAft>
                <a:spcPts val="0"/>
              </a:spcAft>
            </a:pPr>
            <a:endParaRPr lang="es-CO" sz="3200" kern="150" dirty="0">
              <a:solidFill>
                <a:schemeClr val="bg1"/>
              </a:solidFill>
              <a:latin typeface="Liberation Serif"/>
              <a:ea typeface="Arial Unicode MS"/>
              <a:cs typeface="Lohit Hindi"/>
            </a:endParaRPr>
          </a:p>
        </p:txBody>
      </p:sp>
    </p:spTree>
    <p:extLst>
      <p:ext uri="{BB962C8B-B14F-4D97-AF65-F5344CB8AC3E}">
        <p14:creationId xmlns:p14="http://schemas.microsoft.com/office/powerpoint/2010/main" val="283276637"/>
      </p:ext>
    </p:extLst>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12"/>
          <p:cNvSpPr txBox="1"/>
          <p:nvPr/>
        </p:nvSpPr>
        <p:spPr>
          <a:xfrm>
            <a:off x="6268229" y="1893912"/>
            <a:ext cx="810195" cy="300082"/>
          </a:xfrm>
          <a:prstGeom prst="rect">
            <a:avLst/>
          </a:prstGeom>
          <a:solidFill>
            <a:srgbClr val="00B050"/>
          </a:solidFill>
        </p:spPr>
        <p:txBody>
          <a:bodyPr wrap="square" rtlCol="0">
            <a:spAutoFit/>
          </a:bodyPr>
          <a:lstStyle/>
          <a:p>
            <a:pPr algn="ctr"/>
            <a:r>
              <a:rPr lang="es-CO" sz="1350" dirty="0"/>
              <a:t>81%</a:t>
            </a:r>
          </a:p>
        </p:txBody>
      </p:sp>
      <p:sp>
        <p:nvSpPr>
          <p:cNvPr id="10" name="CuadroTexto 3">
            <a:extLst>
              <a:ext uri="{FF2B5EF4-FFF2-40B4-BE49-F238E27FC236}">
                <a16:creationId xmlns:a16="http://schemas.microsoft.com/office/drawing/2014/main" id="{AB11CE2A-2472-C144-BE49-6DB6BDB020C6}"/>
              </a:ext>
            </a:extLst>
          </p:cNvPr>
          <p:cNvSpPr txBox="1"/>
          <p:nvPr/>
        </p:nvSpPr>
        <p:spPr>
          <a:xfrm>
            <a:off x="166300" y="239967"/>
            <a:ext cx="6555134" cy="553998"/>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fontAlgn="b"/>
            <a:r>
              <a:rPr lang="es-CO" sz="3000" b="1" dirty="0"/>
              <a:t>Direccionamiento y Planeación</a:t>
            </a:r>
            <a:endParaRPr lang="es-CO" sz="3000" b="1" dirty="0">
              <a:solidFill>
                <a:srgbClr val="000000"/>
              </a:solidFill>
            </a:endParaRPr>
          </a:p>
        </p:txBody>
      </p:sp>
      <p:graphicFrame>
        <p:nvGraphicFramePr>
          <p:cNvPr id="11" name="10 Gráfico">
            <a:extLst>
              <a:ext uri="{FF2B5EF4-FFF2-40B4-BE49-F238E27FC236}">
                <a16:creationId xmlns:a16="http://schemas.microsoft.com/office/drawing/2014/main" id="{00000000-0008-0000-0300-000002000000}"/>
              </a:ext>
            </a:extLst>
          </p:cNvPr>
          <p:cNvGraphicFramePr>
            <a:graphicFrameLocks/>
          </p:cNvGraphicFramePr>
          <p:nvPr>
            <p:extLst/>
          </p:nvPr>
        </p:nvGraphicFramePr>
        <p:xfrm>
          <a:off x="4357658" y="2303705"/>
          <a:ext cx="4320743" cy="2574905"/>
        </p:xfrm>
        <a:graphic>
          <a:graphicData uri="http://schemas.openxmlformats.org/drawingml/2006/chart">
            <c:chart xmlns:c="http://schemas.openxmlformats.org/drawingml/2006/chart" xmlns:r="http://schemas.openxmlformats.org/officeDocument/2006/relationships" r:id="rId2"/>
          </a:graphicData>
        </a:graphic>
      </p:graphicFrame>
      <p:sp>
        <p:nvSpPr>
          <p:cNvPr id="12" name="11 Rectángulo"/>
          <p:cNvSpPr/>
          <p:nvPr/>
        </p:nvSpPr>
        <p:spPr>
          <a:xfrm>
            <a:off x="392333" y="2893145"/>
            <a:ext cx="3643812" cy="2062103"/>
          </a:xfrm>
          <a:prstGeom prst="rect">
            <a:avLst/>
          </a:prstGeom>
        </p:spPr>
        <p:txBody>
          <a:bodyPr wrap="square">
            <a:spAutoFit/>
          </a:bodyPr>
          <a:lstStyle/>
          <a:p>
            <a:pPr algn="just"/>
            <a:r>
              <a:rPr lang="es-CO" sz="1600" dirty="0">
                <a:latin typeface="Calibri" panose="020F0502020204030204" pitchFamily="34" charset="0"/>
              </a:rPr>
              <a:t>Como soporte a todo ejercicio de Direccionamiento Estratégico y Planeación, es importante que se promueva la reflexión sobre la razón de ser de la entidad, el objeto para el cual fue creada, los derechos que garantiza y los problemas y necesidades sociales que está llamada a resolver.</a:t>
            </a:r>
          </a:p>
        </p:txBody>
      </p:sp>
    </p:spTree>
    <p:extLst>
      <p:ext uri="{BB962C8B-B14F-4D97-AF65-F5344CB8AC3E}">
        <p14:creationId xmlns:p14="http://schemas.microsoft.com/office/powerpoint/2010/main" val="683268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B11CE2A-2472-C144-BE49-6DB6BDB020C6}"/>
              </a:ext>
            </a:extLst>
          </p:cNvPr>
          <p:cNvSpPr txBox="1"/>
          <p:nvPr/>
        </p:nvSpPr>
        <p:spPr>
          <a:xfrm>
            <a:off x="0" y="239967"/>
            <a:ext cx="6638306" cy="461665"/>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fontAlgn="b"/>
            <a:r>
              <a:rPr lang="es-CO" sz="2400" b="1" dirty="0"/>
              <a:t>Transparencia y Acceso a la Información</a:t>
            </a:r>
            <a:endParaRPr lang="es-CO" sz="2400" b="1" dirty="0">
              <a:solidFill>
                <a:srgbClr val="000000"/>
              </a:solidFill>
            </a:endParaRPr>
          </a:p>
        </p:txBody>
      </p:sp>
      <p:sp>
        <p:nvSpPr>
          <p:cNvPr id="6" name="CuadroTexto 12"/>
          <p:cNvSpPr txBox="1"/>
          <p:nvPr/>
        </p:nvSpPr>
        <p:spPr>
          <a:xfrm>
            <a:off x="6268229" y="1893912"/>
            <a:ext cx="810195" cy="300082"/>
          </a:xfrm>
          <a:prstGeom prst="rect">
            <a:avLst/>
          </a:prstGeom>
          <a:solidFill>
            <a:srgbClr val="00B050"/>
          </a:solidFill>
        </p:spPr>
        <p:txBody>
          <a:bodyPr wrap="square" rtlCol="0">
            <a:spAutoFit/>
          </a:bodyPr>
          <a:lstStyle/>
          <a:p>
            <a:pPr algn="ctr"/>
            <a:r>
              <a:rPr lang="es-CO" sz="1350" dirty="0"/>
              <a:t>78.2%</a:t>
            </a:r>
          </a:p>
        </p:txBody>
      </p:sp>
      <p:graphicFrame>
        <p:nvGraphicFramePr>
          <p:cNvPr id="10" name="9 Gráfico">
            <a:extLst>
              <a:ext uri="{FF2B5EF4-FFF2-40B4-BE49-F238E27FC236}">
                <a16:creationId xmlns:a16="http://schemas.microsoft.com/office/drawing/2014/main" id="{00000000-0008-0000-0800-000003000000}"/>
              </a:ext>
            </a:extLst>
          </p:cNvPr>
          <p:cNvGraphicFramePr>
            <a:graphicFrameLocks/>
          </p:cNvGraphicFramePr>
          <p:nvPr>
            <p:extLst/>
          </p:nvPr>
        </p:nvGraphicFramePr>
        <p:xfrm>
          <a:off x="4464829" y="2410876"/>
          <a:ext cx="4494016" cy="2800228"/>
        </p:xfrm>
        <a:graphic>
          <a:graphicData uri="http://schemas.openxmlformats.org/drawingml/2006/chart">
            <c:chart xmlns:c="http://schemas.openxmlformats.org/drawingml/2006/chart" xmlns:r="http://schemas.openxmlformats.org/officeDocument/2006/relationships" r:id="rId2"/>
          </a:graphicData>
        </a:graphic>
      </p:graphicFrame>
      <p:sp>
        <p:nvSpPr>
          <p:cNvPr id="11" name="10 Rectángulo"/>
          <p:cNvSpPr/>
          <p:nvPr/>
        </p:nvSpPr>
        <p:spPr>
          <a:xfrm>
            <a:off x="231577" y="2425823"/>
            <a:ext cx="4018911" cy="2800767"/>
          </a:xfrm>
          <a:prstGeom prst="rect">
            <a:avLst/>
          </a:prstGeom>
        </p:spPr>
        <p:txBody>
          <a:bodyPr wrap="square">
            <a:spAutoFit/>
          </a:bodyPr>
          <a:lstStyle/>
          <a:p>
            <a:pPr algn="just"/>
            <a:r>
              <a:rPr lang="es-CO" sz="1600" dirty="0">
                <a:latin typeface="Calibri" panose="020F0502020204030204" pitchFamily="34" charset="0"/>
              </a:rPr>
              <a:t>Para garantizar el ejercicio del derecho fundamental de acceder a la información pública las entidades tienen la obligación de divulgar activamente la información pública sin que medie solicitud alguna (transparencia activa); así mismo, tienen la obligación de responder de buena fe, de manera adecuada, veraz, oportuna y gratuita a las solicitudes de acceso a la información pública (transparencia pasiva), lo que a su vez conlleva la obligación de producir o capturar dicha información.</a:t>
            </a:r>
          </a:p>
        </p:txBody>
      </p:sp>
    </p:spTree>
    <p:extLst>
      <p:ext uri="{BB962C8B-B14F-4D97-AF65-F5344CB8AC3E}">
        <p14:creationId xmlns:p14="http://schemas.microsoft.com/office/powerpoint/2010/main" val="3840039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B11CE2A-2472-C144-BE49-6DB6BDB020C6}"/>
              </a:ext>
            </a:extLst>
          </p:cNvPr>
          <p:cNvSpPr txBox="1"/>
          <p:nvPr/>
        </p:nvSpPr>
        <p:spPr>
          <a:xfrm>
            <a:off x="171922" y="204341"/>
            <a:ext cx="5991372" cy="553998"/>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fontAlgn="b"/>
            <a:r>
              <a:rPr lang="es-CO" sz="3000" b="1" dirty="0"/>
              <a:t>Plan Anticorrupción</a:t>
            </a:r>
            <a:endParaRPr lang="es-CO" sz="3000" b="1" dirty="0">
              <a:solidFill>
                <a:srgbClr val="000000"/>
              </a:solidFill>
            </a:endParaRPr>
          </a:p>
        </p:txBody>
      </p:sp>
      <p:sp>
        <p:nvSpPr>
          <p:cNvPr id="6" name="CuadroTexto 12"/>
          <p:cNvSpPr txBox="1"/>
          <p:nvPr/>
        </p:nvSpPr>
        <p:spPr>
          <a:xfrm>
            <a:off x="6268229" y="1893912"/>
            <a:ext cx="810195" cy="300082"/>
          </a:xfrm>
          <a:prstGeom prst="rect">
            <a:avLst/>
          </a:prstGeom>
          <a:solidFill>
            <a:srgbClr val="00B050"/>
          </a:solidFill>
        </p:spPr>
        <p:txBody>
          <a:bodyPr wrap="square" rtlCol="0">
            <a:spAutoFit/>
          </a:bodyPr>
          <a:lstStyle/>
          <a:p>
            <a:pPr algn="ctr"/>
            <a:r>
              <a:rPr lang="es-CO" sz="1350" dirty="0"/>
              <a:t>76%</a:t>
            </a:r>
          </a:p>
        </p:txBody>
      </p:sp>
      <p:graphicFrame>
        <p:nvGraphicFramePr>
          <p:cNvPr id="10" name="9 Gráfico">
            <a:extLst>
              <a:ext uri="{FF2B5EF4-FFF2-40B4-BE49-F238E27FC236}">
                <a16:creationId xmlns:a16="http://schemas.microsoft.com/office/drawing/2014/main" id="{C3307100-D658-4646-81CF-060D9C6CDBCC}"/>
              </a:ext>
            </a:extLst>
          </p:cNvPr>
          <p:cNvGraphicFramePr>
            <a:graphicFrameLocks/>
          </p:cNvGraphicFramePr>
          <p:nvPr/>
        </p:nvGraphicFramePr>
        <p:xfrm>
          <a:off x="3553876" y="2303705"/>
          <a:ext cx="5394234" cy="2653588"/>
        </p:xfrm>
        <a:graphic>
          <a:graphicData uri="http://schemas.openxmlformats.org/drawingml/2006/chart">
            <c:chart xmlns:c="http://schemas.openxmlformats.org/drawingml/2006/chart" xmlns:r="http://schemas.openxmlformats.org/officeDocument/2006/relationships" r:id="rId2"/>
          </a:graphicData>
        </a:graphic>
      </p:graphicFrame>
      <p:sp>
        <p:nvSpPr>
          <p:cNvPr id="14" name="13 Rectángulo"/>
          <p:cNvSpPr/>
          <p:nvPr/>
        </p:nvSpPr>
        <p:spPr>
          <a:xfrm>
            <a:off x="177991" y="2348549"/>
            <a:ext cx="3322299" cy="2554545"/>
          </a:xfrm>
          <a:prstGeom prst="rect">
            <a:avLst/>
          </a:prstGeom>
        </p:spPr>
        <p:txBody>
          <a:bodyPr wrap="square">
            <a:spAutoFit/>
          </a:bodyPr>
          <a:lstStyle/>
          <a:p>
            <a:pPr algn="just"/>
            <a:r>
              <a:rPr lang="es-CO" sz="1600" dirty="0">
                <a:latin typeface="Calibri" panose="020F0502020204030204" pitchFamily="34" charset="0"/>
              </a:rPr>
              <a:t>El Plan Anticorrupción y de Atención al Ciudadano –PAAC contiene la estrategia de lucha contra la corrupción y de atención al ciudadano que debe ser implementada en las entidades del orden nacional, departamental y municipal, en cumplimiento de lo establecido en el artículo 73 de la Ley 1474 de 2011.</a:t>
            </a:r>
          </a:p>
        </p:txBody>
      </p:sp>
    </p:spTree>
    <p:extLst>
      <p:ext uri="{BB962C8B-B14F-4D97-AF65-F5344CB8AC3E}">
        <p14:creationId xmlns:p14="http://schemas.microsoft.com/office/powerpoint/2010/main" val="3208460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B11CE2A-2472-C144-BE49-6DB6BDB020C6}"/>
              </a:ext>
            </a:extLst>
          </p:cNvPr>
          <p:cNvSpPr txBox="1"/>
          <p:nvPr/>
        </p:nvSpPr>
        <p:spPr>
          <a:xfrm>
            <a:off x="192189" y="239967"/>
            <a:ext cx="6422367" cy="461665"/>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fontAlgn="b"/>
            <a:r>
              <a:rPr lang="es-CO" sz="2400" b="1" dirty="0"/>
              <a:t>Seguimiento y Evaluación del Desempeño</a:t>
            </a:r>
            <a:endParaRPr lang="es-CO" sz="2400" b="1" dirty="0">
              <a:solidFill>
                <a:srgbClr val="000000"/>
              </a:solidFill>
            </a:endParaRPr>
          </a:p>
        </p:txBody>
      </p:sp>
      <p:sp>
        <p:nvSpPr>
          <p:cNvPr id="6" name="CuadroTexto 12"/>
          <p:cNvSpPr txBox="1"/>
          <p:nvPr/>
        </p:nvSpPr>
        <p:spPr>
          <a:xfrm>
            <a:off x="6268229" y="2193994"/>
            <a:ext cx="810195" cy="300082"/>
          </a:xfrm>
          <a:prstGeom prst="rect">
            <a:avLst/>
          </a:prstGeom>
          <a:solidFill>
            <a:srgbClr val="00B050"/>
          </a:solidFill>
        </p:spPr>
        <p:txBody>
          <a:bodyPr wrap="square" rtlCol="0">
            <a:spAutoFit/>
          </a:bodyPr>
          <a:lstStyle/>
          <a:p>
            <a:pPr algn="ctr"/>
            <a:r>
              <a:rPr lang="es-CO" sz="1350" dirty="0"/>
              <a:t>68%</a:t>
            </a:r>
          </a:p>
        </p:txBody>
      </p:sp>
      <p:graphicFrame>
        <p:nvGraphicFramePr>
          <p:cNvPr id="10" name="9 Gráfico">
            <a:extLst>
              <a:ext uri="{FF2B5EF4-FFF2-40B4-BE49-F238E27FC236}">
                <a16:creationId xmlns:a16="http://schemas.microsoft.com/office/drawing/2014/main" id="{00000000-0008-0000-0300-000007000000}"/>
              </a:ext>
            </a:extLst>
          </p:cNvPr>
          <p:cNvGraphicFramePr>
            <a:graphicFrameLocks/>
          </p:cNvGraphicFramePr>
          <p:nvPr>
            <p:extLst>
              <p:ext uri="{D42A27DB-BD31-4B8C-83A1-F6EECF244321}">
                <p14:modId xmlns:p14="http://schemas.microsoft.com/office/powerpoint/2010/main" val="3988922970"/>
              </p:ext>
            </p:extLst>
          </p:nvPr>
        </p:nvGraphicFramePr>
        <p:xfrm>
          <a:off x="3982560" y="2734918"/>
          <a:ext cx="4985817" cy="2430316"/>
        </p:xfrm>
        <a:graphic>
          <a:graphicData uri="http://schemas.openxmlformats.org/drawingml/2006/chart">
            <c:chart xmlns:c="http://schemas.openxmlformats.org/drawingml/2006/chart" xmlns:r="http://schemas.openxmlformats.org/officeDocument/2006/relationships" r:id="rId2"/>
          </a:graphicData>
        </a:graphic>
      </p:graphicFrame>
      <p:sp>
        <p:nvSpPr>
          <p:cNvPr id="11" name="10 Rectángulo"/>
          <p:cNvSpPr/>
          <p:nvPr/>
        </p:nvSpPr>
        <p:spPr>
          <a:xfrm>
            <a:off x="177991" y="2410876"/>
            <a:ext cx="3750983" cy="3293209"/>
          </a:xfrm>
          <a:prstGeom prst="rect">
            <a:avLst/>
          </a:prstGeom>
        </p:spPr>
        <p:txBody>
          <a:bodyPr wrap="square">
            <a:spAutoFit/>
          </a:bodyPr>
          <a:lstStyle/>
          <a:p>
            <a:pPr algn="just"/>
            <a:r>
              <a:rPr lang="es-CO" sz="1600" dirty="0">
                <a:latin typeface="Calibri" panose="020F0502020204030204" pitchFamily="34" charset="0"/>
              </a:rPr>
              <a:t>Los responsables de hacer el seguimiento y la evaluación de los resultados institucionales son los servidores públicos que tienen a su cargo cada plan, programa, proyecto o estrategia objeto de seguimiento y evaluación. Así mismo, son ellos quienes deben establecer oportunamente las acciones de corrección o prevención de riesgos, si aplica, y registrar o suministrar los datos en los diferentes sistemas de información de que dispone la organización y otras autoridades para tal fin.</a:t>
            </a:r>
          </a:p>
        </p:txBody>
      </p:sp>
    </p:spTree>
    <p:extLst>
      <p:ext uri="{BB962C8B-B14F-4D97-AF65-F5344CB8AC3E}">
        <p14:creationId xmlns:p14="http://schemas.microsoft.com/office/powerpoint/2010/main" val="197596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B11CE2A-2472-C144-BE49-6DB6BDB020C6}"/>
              </a:ext>
            </a:extLst>
          </p:cNvPr>
          <p:cNvSpPr txBox="1"/>
          <p:nvPr/>
        </p:nvSpPr>
        <p:spPr>
          <a:xfrm>
            <a:off x="177991" y="133090"/>
            <a:ext cx="6590944" cy="553998"/>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fontAlgn="b"/>
            <a:r>
              <a:rPr lang="es-CO" sz="3000" b="1" dirty="0"/>
              <a:t>Control Interno</a:t>
            </a:r>
            <a:endParaRPr lang="es-CO" sz="3000" b="1" dirty="0">
              <a:solidFill>
                <a:srgbClr val="000000"/>
              </a:solidFill>
            </a:endParaRPr>
          </a:p>
        </p:txBody>
      </p:sp>
      <p:sp>
        <p:nvSpPr>
          <p:cNvPr id="6" name="CuadroTexto 12"/>
          <p:cNvSpPr txBox="1"/>
          <p:nvPr/>
        </p:nvSpPr>
        <p:spPr>
          <a:xfrm>
            <a:off x="6268229" y="1893912"/>
            <a:ext cx="810195" cy="300082"/>
          </a:xfrm>
          <a:prstGeom prst="rect">
            <a:avLst/>
          </a:prstGeom>
          <a:solidFill>
            <a:srgbClr val="00B050"/>
          </a:solidFill>
        </p:spPr>
        <p:txBody>
          <a:bodyPr wrap="square" rtlCol="0">
            <a:spAutoFit/>
          </a:bodyPr>
          <a:lstStyle/>
          <a:p>
            <a:pPr algn="ctr"/>
            <a:r>
              <a:rPr lang="es-CO" sz="1350" dirty="0"/>
              <a:t>81%</a:t>
            </a:r>
          </a:p>
        </p:txBody>
      </p:sp>
      <p:graphicFrame>
        <p:nvGraphicFramePr>
          <p:cNvPr id="10" name="9 Gráfico">
            <a:extLst>
              <a:ext uri="{FF2B5EF4-FFF2-40B4-BE49-F238E27FC236}">
                <a16:creationId xmlns:a16="http://schemas.microsoft.com/office/drawing/2014/main" id="{00000000-0008-0000-0300-000002000000}"/>
              </a:ext>
            </a:extLst>
          </p:cNvPr>
          <p:cNvGraphicFramePr>
            <a:graphicFrameLocks/>
          </p:cNvGraphicFramePr>
          <p:nvPr>
            <p:extLst/>
          </p:nvPr>
        </p:nvGraphicFramePr>
        <p:xfrm>
          <a:off x="3878315" y="2303705"/>
          <a:ext cx="5265686" cy="2458585"/>
        </p:xfrm>
        <a:graphic>
          <a:graphicData uri="http://schemas.openxmlformats.org/drawingml/2006/chart">
            <c:chart xmlns:c="http://schemas.openxmlformats.org/drawingml/2006/chart" xmlns:r="http://schemas.openxmlformats.org/officeDocument/2006/relationships" r:id="rId2"/>
          </a:graphicData>
        </a:graphic>
      </p:graphicFrame>
      <p:sp>
        <p:nvSpPr>
          <p:cNvPr id="11" name="10 Rectángulo"/>
          <p:cNvSpPr/>
          <p:nvPr/>
        </p:nvSpPr>
        <p:spPr>
          <a:xfrm>
            <a:off x="177991" y="2663208"/>
            <a:ext cx="3536642" cy="2554545"/>
          </a:xfrm>
          <a:prstGeom prst="rect">
            <a:avLst/>
          </a:prstGeom>
        </p:spPr>
        <p:txBody>
          <a:bodyPr wrap="square">
            <a:spAutoFit/>
          </a:bodyPr>
          <a:lstStyle/>
          <a:p>
            <a:pPr algn="just"/>
            <a:r>
              <a:rPr lang="es-CO" sz="1600" dirty="0">
                <a:latin typeface="Calibri" panose="020F0502020204030204" pitchFamily="34" charset="0"/>
              </a:rPr>
              <a:t>MIPG promueve el mejoramiento continuo de las entidades, razón por la cual éstas deben establecer acciones, métodos y procedimientos de control y de gestión del riesgo, así como mecanismos para la prevención y evaluación de éste. El Control Interno es la clave para asegurar razonablemente que las demás dimensiones de MIPG cumplan su propósito.</a:t>
            </a:r>
          </a:p>
        </p:txBody>
      </p:sp>
    </p:spTree>
    <p:extLst>
      <p:ext uri="{BB962C8B-B14F-4D97-AF65-F5344CB8AC3E}">
        <p14:creationId xmlns:p14="http://schemas.microsoft.com/office/powerpoint/2010/main" val="772426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B11CE2A-2472-C144-BE49-6DB6BDB020C6}"/>
              </a:ext>
            </a:extLst>
          </p:cNvPr>
          <p:cNvSpPr txBox="1"/>
          <p:nvPr/>
        </p:nvSpPr>
        <p:spPr>
          <a:xfrm>
            <a:off x="177991" y="133089"/>
            <a:ext cx="6246560" cy="553998"/>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fontAlgn="b"/>
            <a:r>
              <a:rPr lang="es-CO" sz="3000" b="1" dirty="0"/>
              <a:t>Trámites</a:t>
            </a:r>
            <a:endParaRPr lang="es-CO" sz="3000" b="1" dirty="0">
              <a:solidFill>
                <a:srgbClr val="000000"/>
              </a:solidFill>
            </a:endParaRPr>
          </a:p>
        </p:txBody>
      </p:sp>
      <p:sp>
        <p:nvSpPr>
          <p:cNvPr id="6" name="CuadroTexto 12"/>
          <p:cNvSpPr txBox="1"/>
          <p:nvPr/>
        </p:nvSpPr>
        <p:spPr>
          <a:xfrm>
            <a:off x="6268229" y="1893912"/>
            <a:ext cx="810195" cy="300082"/>
          </a:xfrm>
          <a:prstGeom prst="rect">
            <a:avLst/>
          </a:prstGeom>
          <a:solidFill>
            <a:srgbClr val="00B050"/>
          </a:solidFill>
        </p:spPr>
        <p:txBody>
          <a:bodyPr wrap="square" rtlCol="0">
            <a:spAutoFit/>
          </a:bodyPr>
          <a:lstStyle/>
          <a:p>
            <a:pPr algn="ctr"/>
            <a:r>
              <a:rPr lang="es-CO" sz="1350" dirty="0"/>
              <a:t>44%</a:t>
            </a:r>
          </a:p>
        </p:txBody>
      </p:sp>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3955"/>
          <a:stretch/>
        </p:blipFill>
        <p:spPr bwMode="auto">
          <a:xfrm>
            <a:off x="5643710" y="2303705"/>
            <a:ext cx="2720644" cy="258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338748" y="2785974"/>
            <a:ext cx="4570214" cy="1815882"/>
          </a:xfrm>
          <a:prstGeom prst="rect">
            <a:avLst/>
          </a:prstGeom>
        </p:spPr>
        <p:txBody>
          <a:bodyPr>
            <a:spAutoFit/>
          </a:bodyPr>
          <a:lstStyle/>
          <a:p>
            <a:pPr algn="just"/>
            <a:r>
              <a:rPr lang="es-CO" sz="1600" dirty="0">
                <a:latin typeface="Calibri" panose="020F0502020204030204" pitchFamily="34" charset="0"/>
              </a:rPr>
              <a:t>La política de Racionalización de Trámites está orientada a simplificar, estandarizar, eliminar, optimizar y automatizar trámites y procedimientos administrativos, para facilitar el acceso de los ciudadanos a sus derechos reduciendo costos, tiempos, documentos, procesos y pasos en su interacción con las entidades públicas.</a:t>
            </a:r>
          </a:p>
        </p:txBody>
      </p:sp>
    </p:spTree>
    <p:extLst>
      <p:ext uri="{BB962C8B-B14F-4D97-AF65-F5344CB8AC3E}">
        <p14:creationId xmlns:p14="http://schemas.microsoft.com/office/powerpoint/2010/main" val="1225812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B11CE2A-2472-C144-BE49-6DB6BDB020C6}"/>
              </a:ext>
            </a:extLst>
          </p:cNvPr>
          <p:cNvSpPr txBox="1"/>
          <p:nvPr/>
        </p:nvSpPr>
        <p:spPr>
          <a:xfrm>
            <a:off x="88280" y="228092"/>
            <a:ext cx="6633154" cy="553998"/>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fontAlgn="b"/>
            <a:r>
              <a:rPr lang="es-CO" sz="3000" b="1" dirty="0"/>
              <a:t>Participación Ciudadana</a:t>
            </a:r>
            <a:endParaRPr lang="es-CO" sz="3000" b="1" dirty="0">
              <a:solidFill>
                <a:srgbClr val="000000"/>
              </a:solidFill>
            </a:endParaRPr>
          </a:p>
        </p:txBody>
      </p:sp>
      <p:sp>
        <p:nvSpPr>
          <p:cNvPr id="6" name="CuadroTexto 12"/>
          <p:cNvSpPr txBox="1"/>
          <p:nvPr/>
        </p:nvSpPr>
        <p:spPr>
          <a:xfrm>
            <a:off x="6268229" y="1893912"/>
            <a:ext cx="810195" cy="300082"/>
          </a:xfrm>
          <a:prstGeom prst="rect">
            <a:avLst/>
          </a:prstGeom>
          <a:solidFill>
            <a:srgbClr val="00B050"/>
          </a:solidFill>
        </p:spPr>
        <p:txBody>
          <a:bodyPr wrap="square" rtlCol="0">
            <a:spAutoFit/>
          </a:bodyPr>
          <a:lstStyle/>
          <a:p>
            <a:pPr algn="ctr"/>
            <a:r>
              <a:rPr lang="es-CO" sz="1350" dirty="0"/>
              <a:t>38.1%</a:t>
            </a:r>
          </a:p>
        </p:txBody>
      </p:sp>
      <p:graphicFrame>
        <p:nvGraphicFramePr>
          <p:cNvPr id="10" name="9 Gráfico">
            <a:extLst>
              <a:ext uri="{FF2B5EF4-FFF2-40B4-BE49-F238E27FC236}">
                <a16:creationId xmlns:a16="http://schemas.microsoft.com/office/drawing/2014/main" id="{00000000-0008-0000-0300-000002000000}"/>
              </a:ext>
            </a:extLst>
          </p:cNvPr>
          <p:cNvGraphicFramePr>
            <a:graphicFrameLocks/>
          </p:cNvGraphicFramePr>
          <p:nvPr>
            <p:extLst/>
          </p:nvPr>
        </p:nvGraphicFramePr>
        <p:xfrm>
          <a:off x="4732756" y="2410876"/>
          <a:ext cx="4131712" cy="2733973"/>
        </p:xfrm>
        <a:graphic>
          <a:graphicData uri="http://schemas.openxmlformats.org/drawingml/2006/chart">
            <c:chart xmlns:c="http://schemas.openxmlformats.org/drawingml/2006/chart" xmlns:r="http://schemas.openxmlformats.org/officeDocument/2006/relationships" r:id="rId2"/>
          </a:graphicData>
        </a:graphic>
      </p:graphicFrame>
      <p:sp>
        <p:nvSpPr>
          <p:cNvPr id="11" name="10 Rectángulo"/>
          <p:cNvSpPr/>
          <p:nvPr/>
        </p:nvSpPr>
        <p:spPr>
          <a:xfrm>
            <a:off x="231577" y="2539206"/>
            <a:ext cx="4072496" cy="2800767"/>
          </a:xfrm>
          <a:prstGeom prst="rect">
            <a:avLst/>
          </a:prstGeom>
        </p:spPr>
        <p:txBody>
          <a:bodyPr wrap="square">
            <a:spAutoFit/>
          </a:bodyPr>
          <a:lstStyle/>
          <a:p>
            <a:pPr algn="just"/>
            <a:r>
              <a:rPr lang="es-CO" sz="1600" dirty="0">
                <a:latin typeface="Calibri" panose="020F0502020204030204" pitchFamily="34" charset="0"/>
              </a:rPr>
              <a:t>Las entidades deberán diseñar, mantener y mejorar espacios que garanticen la participación ciudadana en todo el ciclo de la gestión pública (diagnóstico, formulación, implementación, evaluación y seguimiento) en el marco de lo dispuesto en artículo 2 de la Ley 1757 de 2015; lo cual exige que, desde la dimensión de Direccionamiento Estratégico y Planeación, se incluya de manera explícita la forma como se facilitará y promoverá la participación ciudadana.</a:t>
            </a:r>
          </a:p>
        </p:txBody>
      </p:sp>
    </p:spTree>
    <p:extLst>
      <p:ext uri="{BB962C8B-B14F-4D97-AF65-F5344CB8AC3E}">
        <p14:creationId xmlns:p14="http://schemas.microsoft.com/office/powerpoint/2010/main" val="3401023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B11CE2A-2472-C144-BE49-6DB6BDB020C6}"/>
              </a:ext>
            </a:extLst>
          </p:cNvPr>
          <p:cNvSpPr txBox="1"/>
          <p:nvPr/>
        </p:nvSpPr>
        <p:spPr>
          <a:xfrm>
            <a:off x="177991" y="180591"/>
            <a:ext cx="6484066" cy="553998"/>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fontAlgn="b"/>
            <a:r>
              <a:rPr lang="es-CO" sz="3000" b="1" dirty="0"/>
              <a:t>Rendición de Cuentas</a:t>
            </a:r>
            <a:endParaRPr lang="es-CO" sz="3000" b="1" dirty="0">
              <a:solidFill>
                <a:srgbClr val="000000"/>
              </a:solidFill>
            </a:endParaRPr>
          </a:p>
        </p:txBody>
      </p:sp>
      <p:sp>
        <p:nvSpPr>
          <p:cNvPr id="6" name="CuadroTexto 12"/>
          <p:cNvSpPr txBox="1"/>
          <p:nvPr/>
        </p:nvSpPr>
        <p:spPr>
          <a:xfrm>
            <a:off x="6268229" y="1893912"/>
            <a:ext cx="810195" cy="300082"/>
          </a:xfrm>
          <a:prstGeom prst="rect">
            <a:avLst/>
          </a:prstGeom>
          <a:solidFill>
            <a:srgbClr val="00B050"/>
          </a:solidFill>
        </p:spPr>
        <p:txBody>
          <a:bodyPr wrap="square" rtlCol="0">
            <a:spAutoFit/>
          </a:bodyPr>
          <a:lstStyle/>
          <a:p>
            <a:pPr algn="ctr"/>
            <a:r>
              <a:rPr lang="es-CO" sz="1350" dirty="0"/>
              <a:t>21.2%</a:t>
            </a:r>
          </a:p>
        </p:txBody>
      </p:sp>
      <p:graphicFrame>
        <p:nvGraphicFramePr>
          <p:cNvPr id="10" name="9 Gráfico">
            <a:extLst>
              <a:ext uri="{FF2B5EF4-FFF2-40B4-BE49-F238E27FC236}">
                <a16:creationId xmlns:a16="http://schemas.microsoft.com/office/drawing/2014/main" id="{00000000-0008-0000-0300-000002000000}"/>
              </a:ext>
            </a:extLst>
          </p:cNvPr>
          <p:cNvGraphicFramePr>
            <a:graphicFrameLocks/>
          </p:cNvGraphicFramePr>
          <p:nvPr/>
        </p:nvGraphicFramePr>
        <p:xfrm>
          <a:off x="3018022" y="2357291"/>
          <a:ext cx="5947988" cy="2725868"/>
        </p:xfrm>
        <a:graphic>
          <a:graphicData uri="http://schemas.openxmlformats.org/drawingml/2006/chart">
            <c:chart xmlns:c="http://schemas.openxmlformats.org/drawingml/2006/chart" xmlns:r="http://schemas.openxmlformats.org/officeDocument/2006/relationships" r:id="rId2"/>
          </a:graphicData>
        </a:graphic>
      </p:graphicFrame>
      <p:sp>
        <p:nvSpPr>
          <p:cNvPr id="11" name="10 Rectángulo"/>
          <p:cNvSpPr/>
          <p:nvPr/>
        </p:nvSpPr>
        <p:spPr>
          <a:xfrm>
            <a:off x="293902" y="2322793"/>
            <a:ext cx="2464932" cy="2554545"/>
          </a:xfrm>
          <a:prstGeom prst="rect">
            <a:avLst/>
          </a:prstGeom>
        </p:spPr>
        <p:txBody>
          <a:bodyPr wrap="square">
            <a:spAutoFit/>
          </a:bodyPr>
          <a:lstStyle/>
          <a:p>
            <a:pPr algn="just"/>
            <a:r>
              <a:rPr lang="es-CO" sz="1600" dirty="0">
                <a:latin typeface="Calibri" panose="020F0502020204030204" pitchFamily="34" charset="0"/>
              </a:rPr>
              <a:t>Dentro de los espacios de participación se incluyen aquellos que faciliten el ejercicio del control social y la evaluación ciudadana, a través de procesos permanentes de rendición de cuentas que se deben garantizar durante todo el ciclo de la gestión pública.</a:t>
            </a:r>
          </a:p>
        </p:txBody>
      </p:sp>
    </p:spTree>
    <p:extLst>
      <p:ext uri="{BB962C8B-B14F-4D97-AF65-F5344CB8AC3E}">
        <p14:creationId xmlns:p14="http://schemas.microsoft.com/office/powerpoint/2010/main" val="2249583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96944" y="697076"/>
            <a:ext cx="3462031" cy="270065"/>
          </a:xfrm>
          <a:prstGeom prst="rect">
            <a:avLst/>
          </a:prstGeom>
        </p:spPr>
        <p:txBody>
          <a:bodyPr vert="horz" lIns="68589" tIns="34294" rIns="68589" bIns="34294" rtlCol="0" anchor="ctr">
            <a:noAutofit/>
          </a:bodyPr>
          <a:lstStyle>
            <a:lvl1pPr algn="ctr" defTabSz="914400" rtl="0" eaLnBrk="1" latinLnBrk="0" hangingPunct="1">
              <a:spcBef>
                <a:spcPct val="0"/>
              </a:spcBef>
              <a:buNone/>
              <a:defRPr sz="1800" kern="1200">
                <a:solidFill>
                  <a:schemeClr val="tx1"/>
                </a:solidFill>
                <a:latin typeface="Arial Narrow" pitchFamily="34" charset="0"/>
                <a:ea typeface="+mj-ea"/>
                <a:cs typeface="+mj-cs"/>
              </a:defRPr>
            </a:lvl1pPr>
          </a:lstStyle>
          <a:p>
            <a:pPr algn="l">
              <a:spcBef>
                <a:spcPct val="20000"/>
              </a:spcBef>
            </a:pPr>
            <a:endParaRPr lang="es-CO" sz="1200" b="1" i="1" dirty="0">
              <a:solidFill>
                <a:srgbClr val="002060"/>
              </a:solidFill>
              <a:ea typeface="+mn-ea"/>
              <a:cs typeface="Arial" panose="020B0604020202020204" pitchFamily="34" charset="0"/>
            </a:endParaRPr>
          </a:p>
        </p:txBody>
      </p:sp>
      <p:sp>
        <p:nvSpPr>
          <p:cNvPr id="11" name="1 Título"/>
          <p:cNvSpPr txBox="1">
            <a:spLocks/>
          </p:cNvSpPr>
          <p:nvPr/>
        </p:nvSpPr>
        <p:spPr>
          <a:xfrm>
            <a:off x="304970" y="1970648"/>
            <a:ext cx="3462031" cy="270065"/>
          </a:xfrm>
          <a:prstGeom prst="rect">
            <a:avLst/>
          </a:prstGeom>
        </p:spPr>
        <p:txBody>
          <a:bodyPr vert="horz" lIns="68589" tIns="34294" rIns="68589" bIns="34294" rtlCol="0" anchor="ctr">
            <a:noAutofit/>
          </a:bodyPr>
          <a:lstStyle>
            <a:lvl1pPr algn="ctr" defTabSz="914400" rtl="0" eaLnBrk="1" latinLnBrk="0" hangingPunct="1">
              <a:spcBef>
                <a:spcPct val="0"/>
              </a:spcBef>
              <a:buNone/>
              <a:defRPr sz="1800" kern="1200">
                <a:solidFill>
                  <a:schemeClr val="tx1"/>
                </a:solidFill>
                <a:latin typeface="Arial Narrow" pitchFamily="34" charset="0"/>
                <a:ea typeface="+mj-ea"/>
                <a:cs typeface="+mj-cs"/>
              </a:defRPr>
            </a:lvl1pPr>
          </a:lstStyle>
          <a:p>
            <a:pPr algn="l">
              <a:spcBef>
                <a:spcPct val="20000"/>
              </a:spcBef>
            </a:pPr>
            <a:endParaRPr lang="es-CO" sz="1200" b="1" i="1" dirty="0">
              <a:solidFill>
                <a:srgbClr val="002060"/>
              </a:solidFill>
              <a:ea typeface="+mn-ea"/>
              <a:cs typeface="Arial" panose="020B0604020202020204" pitchFamily="34" charset="0"/>
            </a:endParaRPr>
          </a:p>
        </p:txBody>
      </p:sp>
      <p:sp>
        <p:nvSpPr>
          <p:cNvPr id="8" name="CuadroTexto 3">
            <a:extLst>
              <a:ext uri="{FF2B5EF4-FFF2-40B4-BE49-F238E27FC236}">
                <a16:creationId xmlns:a16="http://schemas.microsoft.com/office/drawing/2014/main" id="{AB11CE2A-2472-C144-BE49-6DB6BDB020C6}"/>
              </a:ext>
            </a:extLst>
          </p:cNvPr>
          <p:cNvSpPr txBox="1"/>
          <p:nvPr/>
        </p:nvSpPr>
        <p:spPr>
          <a:xfrm>
            <a:off x="0" y="0"/>
            <a:ext cx="6697683" cy="701731"/>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spcBef>
                <a:spcPct val="20000"/>
              </a:spcBef>
            </a:pPr>
            <a:r>
              <a:rPr lang="es-CO" b="1" dirty="0">
                <a:solidFill>
                  <a:schemeClr val="bg1"/>
                </a:solidFill>
                <a:cs typeface="Arial" panose="020B0604020202020204" pitchFamily="34" charset="0"/>
              </a:rPr>
              <a:t>Resultados de los Autodiagnósticos por Dependencias</a:t>
            </a:r>
          </a:p>
          <a:p>
            <a:pPr>
              <a:spcBef>
                <a:spcPct val="20000"/>
              </a:spcBef>
            </a:pPr>
            <a:r>
              <a:rPr lang="es-CO" b="1" dirty="0">
                <a:solidFill>
                  <a:schemeClr val="bg1"/>
                </a:solidFill>
                <a:cs typeface="Arial" panose="020B0604020202020204" pitchFamily="34" charset="0"/>
              </a:rPr>
              <a:t>Oficina Asesora Jurídica</a:t>
            </a:r>
          </a:p>
        </p:txBody>
      </p:sp>
      <p:pic>
        <p:nvPicPr>
          <p:cNvPr id="2" name="Imagen 1"/>
          <p:cNvPicPr>
            <a:picLocks noChangeAspect="1"/>
          </p:cNvPicPr>
          <p:nvPr/>
        </p:nvPicPr>
        <p:blipFill>
          <a:blip r:embed="rId2"/>
          <a:stretch>
            <a:fillRect/>
          </a:stretch>
        </p:blipFill>
        <p:spPr>
          <a:xfrm>
            <a:off x="138728" y="2730328"/>
            <a:ext cx="8866543" cy="1397344"/>
          </a:xfrm>
          <a:prstGeom prst="rect">
            <a:avLst/>
          </a:prstGeom>
        </p:spPr>
      </p:pic>
    </p:spTree>
    <p:extLst>
      <p:ext uri="{BB962C8B-B14F-4D97-AF65-F5344CB8AC3E}">
        <p14:creationId xmlns:p14="http://schemas.microsoft.com/office/powerpoint/2010/main" val="1723308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3">
            <a:extLst>
              <a:ext uri="{FF2B5EF4-FFF2-40B4-BE49-F238E27FC236}">
                <a16:creationId xmlns:a16="http://schemas.microsoft.com/office/drawing/2014/main" id="{AB11CE2A-2472-C144-BE49-6DB6BDB020C6}"/>
              </a:ext>
            </a:extLst>
          </p:cNvPr>
          <p:cNvSpPr txBox="1"/>
          <p:nvPr/>
        </p:nvSpPr>
        <p:spPr>
          <a:xfrm>
            <a:off x="176004" y="145736"/>
            <a:ext cx="6319799" cy="600164"/>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3300" b="1" dirty="0"/>
              <a:t>Defensa Jurídica</a:t>
            </a:r>
          </a:p>
        </p:txBody>
      </p:sp>
      <p:graphicFrame>
        <p:nvGraphicFramePr>
          <p:cNvPr id="6" name="5 Gráfico">
            <a:extLst>
              <a:ext uri="{FF2B5EF4-FFF2-40B4-BE49-F238E27FC236}">
                <a16:creationId xmlns:a16="http://schemas.microsoft.com/office/drawing/2014/main" id="{570A7840-55E0-467D-AA77-F78857EE6FE1}"/>
              </a:ext>
            </a:extLst>
          </p:cNvPr>
          <p:cNvGraphicFramePr>
            <a:graphicFrameLocks/>
          </p:cNvGraphicFramePr>
          <p:nvPr>
            <p:extLst/>
          </p:nvPr>
        </p:nvGraphicFramePr>
        <p:xfrm>
          <a:off x="4304073" y="2303705"/>
          <a:ext cx="4356327" cy="3044055"/>
        </p:xfrm>
        <a:graphic>
          <a:graphicData uri="http://schemas.openxmlformats.org/drawingml/2006/chart">
            <c:chart xmlns:c="http://schemas.openxmlformats.org/drawingml/2006/chart" xmlns:r="http://schemas.openxmlformats.org/officeDocument/2006/relationships" r:id="rId2"/>
          </a:graphicData>
        </a:graphic>
      </p:graphicFrame>
      <p:sp>
        <p:nvSpPr>
          <p:cNvPr id="8" name="7 Rectángulo"/>
          <p:cNvSpPr/>
          <p:nvPr/>
        </p:nvSpPr>
        <p:spPr>
          <a:xfrm>
            <a:off x="338747" y="2418697"/>
            <a:ext cx="3804569" cy="2554545"/>
          </a:xfrm>
          <a:prstGeom prst="rect">
            <a:avLst/>
          </a:prstGeom>
        </p:spPr>
        <p:txBody>
          <a:bodyPr wrap="square">
            <a:spAutoFit/>
          </a:bodyPr>
          <a:lstStyle/>
          <a:p>
            <a:pPr algn="just"/>
            <a:r>
              <a:rPr lang="es-CO" sz="1600" dirty="0">
                <a:latin typeface="Calibri" panose="020F0502020204030204" pitchFamily="34" charset="0"/>
              </a:rPr>
              <a:t>Cada entidad debe proteger los intereses litigiosos en sus actuaciones judiciales a fin de reducir la responsabilidad patrimonial. En todo momento debe defender los derechos e intereses de la Nación y, en particular, de cada entidad en los procesos judiciales en que sea parte o lo sean otras entidades estatales en temas atinentes a la función pública, a través de intervenciones oportunas y pertinentes.</a:t>
            </a:r>
          </a:p>
        </p:txBody>
      </p:sp>
    </p:spTree>
    <p:extLst>
      <p:ext uri="{BB962C8B-B14F-4D97-AF65-F5344CB8AC3E}">
        <p14:creationId xmlns:p14="http://schemas.microsoft.com/office/powerpoint/2010/main" val="461683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93953" y="1592557"/>
            <a:ext cx="6697616" cy="2215991"/>
          </a:xfrm>
          <a:prstGeom prst="rect">
            <a:avLst/>
          </a:prstGeom>
          <a:ln w="3175">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endParaRPr lang="es-CO" sz="600" dirty="0">
              <a:latin typeface="Arial Narrow" panose="020B0606020202030204" pitchFamily="34" charset="0"/>
            </a:endParaRPr>
          </a:p>
          <a:p>
            <a:pPr algn="just">
              <a:lnSpc>
                <a:spcPct val="150000"/>
              </a:lnSpc>
            </a:pPr>
            <a:r>
              <a:rPr lang="es-CO" sz="1600" dirty="0">
                <a:solidFill>
                  <a:schemeClr val="tx1"/>
                </a:solidFill>
                <a:latin typeface="Calibri" panose="020F0502020204030204" pitchFamily="34" charset="0"/>
              </a:rPr>
              <a:t>Es un marco de referencia para dirigir, planear, ejecutar, hacer seguimiento, evaluar y controlar la gestión de las entidades y organismos públicos, con el fin de generar resultados que atiendan los planes de desarrollo y resuelvan las necesidades y problemas de los ciudadanos, con integridad y calidad en el servicio</a:t>
            </a:r>
            <a:r>
              <a:rPr lang="es-CO" sz="1500" dirty="0">
                <a:latin typeface="Arial Narrow" panose="020B0606020202030204" pitchFamily="34" charset="0"/>
              </a:rPr>
              <a:t>.</a:t>
            </a:r>
          </a:p>
          <a:p>
            <a:pPr algn="just">
              <a:lnSpc>
                <a:spcPct val="150000"/>
              </a:lnSpc>
            </a:pPr>
            <a:endParaRPr lang="es-CO" sz="600" dirty="0">
              <a:latin typeface="Arial Narrow" panose="020B0606020202030204" pitchFamily="34" charset="0"/>
            </a:endParaRPr>
          </a:p>
        </p:txBody>
      </p:sp>
      <p:sp>
        <p:nvSpPr>
          <p:cNvPr id="7" name="6 Rectángulo"/>
          <p:cNvSpPr/>
          <p:nvPr/>
        </p:nvSpPr>
        <p:spPr>
          <a:xfrm>
            <a:off x="2357465" y="4419770"/>
            <a:ext cx="6447570" cy="2025555"/>
          </a:xfrm>
          <a:prstGeom prst="rect">
            <a:avLst/>
          </a:prstGeom>
          <a:ln w="3175">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endParaRPr lang="es-CO" sz="375" b="1" dirty="0">
              <a:solidFill>
                <a:srgbClr val="003366"/>
              </a:solidFill>
              <a:latin typeface="Arial Narrow" pitchFamily="34" charset="0"/>
              <a:ea typeface="Segoe UI" panose="020B0502040204020203" pitchFamily="34" charset="0"/>
              <a:cs typeface="Arial" panose="020B0604020202020204" pitchFamily="34" charset="0"/>
            </a:endParaRPr>
          </a:p>
          <a:p>
            <a:pPr algn="just">
              <a:lnSpc>
                <a:spcPct val="150000"/>
              </a:lnSpc>
            </a:pPr>
            <a:r>
              <a:rPr lang="es-CO" sz="1600" b="1" dirty="0">
                <a:solidFill>
                  <a:srgbClr val="003366"/>
                </a:solidFill>
                <a:latin typeface="Calibri" panose="020F0502020204030204" pitchFamily="34" charset="0"/>
                <a:ea typeface="Segoe UI" panose="020B0502040204020203" pitchFamily="34" charset="0"/>
                <a:cs typeface="Arial" panose="020B0604020202020204" pitchFamily="34" charset="0"/>
              </a:rPr>
              <a:t>Normativa:</a:t>
            </a:r>
          </a:p>
          <a:p>
            <a:pPr marL="214341" indent="-214341" algn="just">
              <a:lnSpc>
                <a:spcPct val="150000"/>
              </a:lnSpc>
              <a:buFontTx/>
              <a:buChar char="-"/>
            </a:pPr>
            <a:r>
              <a:rPr lang="es-CO" sz="1600" dirty="0">
                <a:latin typeface="Calibri" panose="020F0502020204030204" pitchFamily="34" charset="0"/>
              </a:rPr>
              <a:t>Decreto 1499 de 2017, Modifica el Decreto 1083 de 2015, en lo relacionado con el Sistema de Gestión</a:t>
            </a:r>
          </a:p>
          <a:p>
            <a:pPr marL="214341" indent="-214341" algn="just">
              <a:lnSpc>
                <a:spcPct val="150000"/>
              </a:lnSpc>
              <a:buFontTx/>
              <a:buChar char="-"/>
            </a:pPr>
            <a:r>
              <a:rPr lang="es-CO" sz="1600" dirty="0">
                <a:latin typeface="Calibri" panose="020F0502020204030204" pitchFamily="34" charset="0"/>
              </a:rPr>
              <a:t>Manual Operativo del MIPG - </a:t>
            </a:r>
            <a:r>
              <a:rPr lang="es-CO" sz="1600" dirty="0" err="1">
                <a:latin typeface="Calibri" panose="020F0502020204030204" pitchFamily="34" charset="0"/>
              </a:rPr>
              <a:t>Micrositio</a:t>
            </a:r>
            <a:r>
              <a:rPr lang="es-CO" sz="1600" dirty="0">
                <a:latin typeface="Calibri" panose="020F0502020204030204" pitchFamily="34" charset="0"/>
              </a:rPr>
              <a:t> del MIPG2  </a:t>
            </a:r>
            <a:r>
              <a:rPr lang="es-CO" sz="1600" dirty="0">
                <a:solidFill>
                  <a:srgbClr val="0070C0"/>
                </a:solidFill>
                <a:latin typeface="Calibri" panose="020F0502020204030204" pitchFamily="34" charset="0"/>
                <a:hlinkClick r:id="rId2"/>
              </a:rPr>
              <a:t>http://www.funcionpublica.gov.co/web/mipg</a:t>
            </a:r>
            <a:endParaRPr lang="es-CO" sz="1600" dirty="0">
              <a:solidFill>
                <a:srgbClr val="0070C0"/>
              </a:solidFill>
              <a:latin typeface="Calibri" panose="020F0502020204030204" pitchFamily="34" charset="0"/>
            </a:endParaRPr>
          </a:p>
        </p:txBody>
      </p:sp>
      <p:pic>
        <p:nvPicPr>
          <p:cNvPr id="6" name="Picture 2" descr="Resultado de imagen para Micrositio MI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5924"/>
          <a:stretch/>
        </p:blipFill>
        <p:spPr bwMode="auto">
          <a:xfrm>
            <a:off x="193953" y="4419769"/>
            <a:ext cx="2078563" cy="2025555"/>
          </a:xfrm>
          <a:prstGeom prst="roundRect">
            <a:avLst>
              <a:gd name="adj" fmla="val 4167"/>
            </a:avLst>
          </a:prstGeom>
          <a:solidFill>
            <a:srgbClr val="FFFFFF"/>
          </a:solidFill>
          <a:ln w="381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028" name="Picture 4" descr="Resultado de imagen para Micrositio MIPG"/>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903239">
            <a:off x="6957489" y="1897085"/>
            <a:ext cx="2053653" cy="7361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CuadroTexto 3">
            <a:extLst>
              <a:ext uri="{FF2B5EF4-FFF2-40B4-BE49-F238E27FC236}">
                <a16:creationId xmlns:a16="http://schemas.microsoft.com/office/drawing/2014/main" id="{AB11CE2A-2472-C144-BE49-6DB6BDB020C6}"/>
              </a:ext>
            </a:extLst>
          </p:cNvPr>
          <p:cNvSpPr txBox="1"/>
          <p:nvPr/>
        </p:nvSpPr>
        <p:spPr>
          <a:xfrm>
            <a:off x="28847" y="6489"/>
            <a:ext cx="6862722" cy="923330"/>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2700" b="1" dirty="0"/>
              <a:t>Modelo Integrado de Planeación y Gestión – MIPG -</a:t>
            </a:r>
          </a:p>
        </p:txBody>
      </p:sp>
    </p:spTree>
    <p:extLst>
      <p:ext uri="{BB962C8B-B14F-4D97-AF65-F5344CB8AC3E}">
        <p14:creationId xmlns:p14="http://schemas.microsoft.com/office/powerpoint/2010/main" val="324293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80">
                                          <p:stCondLst>
                                            <p:cond delay="0"/>
                                          </p:stCondLst>
                                        </p:cTn>
                                        <p:tgtEl>
                                          <p:spTgt spid="1028"/>
                                        </p:tgtEl>
                                      </p:cBhvr>
                                    </p:animEffect>
                                    <p:anim calcmode="lin" valueType="num">
                                      <p:cBhvr>
                                        <p:cTn id="8"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8"/>
                                        </p:tgtEl>
                                      </p:cBhvr>
                                      <p:to x="100000" y="60000"/>
                                    </p:animScale>
                                    <p:animScale>
                                      <p:cBhvr>
                                        <p:cTn id="14" dur="166" decel="50000">
                                          <p:stCondLst>
                                            <p:cond delay="676"/>
                                          </p:stCondLst>
                                        </p:cTn>
                                        <p:tgtEl>
                                          <p:spTgt spid="1028"/>
                                        </p:tgtEl>
                                      </p:cBhvr>
                                      <p:to x="100000" y="100000"/>
                                    </p:animScale>
                                    <p:animScale>
                                      <p:cBhvr>
                                        <p:cTn id="15" dur="26">
                                          <p:stCondLst>
                                            <p:cond delay="1312"/>
                                          </p:stCondLst>
                                        </p:cTn>
                                        <p:tgtEl>
                                          <p:spTgt spid="1028"/>
                                        </p:tgtEl>
                                      </p:cBhvr>
                                      <p:to x="100000" y="80000"/>
                                    </p:animScale>
                                    <p:animScale>
                                      <p:cBhvr>
                                        <p:cTn id="16" dur="166" decel="50000">
                                          <p:stCondLst>
                                            <p:cond delay="1338"/>
                                          </p:stCondLst>
                                        </p:cTn>
                                        <p:tgtEl>
                                          <p:spTgt spid="1028"/>
                                        </p:tgtEl>
                                      </p:cBhvr>
                                      <p:to x="100000" y="100000"/>
                                    </p:animScale>
                                    <p:animScale>
                                      <p:cBhvr>
                                        <p:cTn id="17" dur="26">
                                          <p:stCondLst>
                                            <p:cond delay="1642"/>
                                          </p:stCondLst>
                                        </p:cTn>
                                        <p:tgtEl>
                                          <p:spTgt spid="1028"/>
                                        </p:tgtEl>
                                      </p:cBhvr>
                                      <p:to x="100000" y="90000"/>
                                    </p:animScale>
                                    <p:animScale>
                                      <p:cBhvr>
                                        <p:cTn id="18" dur="166" decel="50000">
                                          <p:stCondLst>
                                            <p:cond delay="1668"/>
                                          </p:stCondLst>
                                        </p:cTn>
                                        <p:tgtEl>
                                          <p:spTgt spid="1028"/>
                                        </p:tgtEl>
                                      </p:cBhvr>
                                      <p:to x="100000" y="100000"/>
                                    </p:animScale>
                                    <p:animScale>
                                      <p:cBhvr>
                                        <p:cTn id="19" dur="26">
                                          <p:stCondLst>
                                            <p:cond delay="1808"/>
                                          </p:stCondLst>
                                        </p:cTn>
                                        <p:tgtEl>
                                          <p:spTgt spid="1028"/>
                                        </p:tgtEl>
                                      </p:cBhvr>
                                      <p:to x="100000" y="95000"/>
                                    </p:animScale>
                                    <p:animScale>
                                      <p:cBhvr>
                                        <p:cTn id="20" dur="166" decel="50000">
                                          <p:stCondLst>
                                            <p:cond delay="1834"/>
                                          </p:stCondLst>
                                        </p:cTn>
                                        <p:tgtEl>
                                          <p:spTgt spid="102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half" idx="4294967295"/>
          </p:nvPr>
        </p:nvSpPr>
        <p:spPr>
          <a:xfrm>
            <a:off x="457199" y="1278228"/>
            <a:ext cx="7965583" cy="4525963"/>
          </a:xfrm>
          <a:prstGeom prst="rect">
            <a:avLst/>
          </a:prstGeom>
        </p:spPr>
        <p:txBody>
          <a:bodyPr>
            <a:noAutofit/>
          </a:bodyPr>
          <a:lstStyle/>
          <a:p>
            <a:pPr algn="just"/>
            <a:r>
              <a:rPr lang="es-CO" sz="1600" dirty="0">
                <a:latin typeface="Calibri" panose="020F0502020204030204" pitchFamily="34" charset="0"/>
              </a:rPr>
              <a:t>Informe fechado el 12 de Julio (periodo Marzo a Junio de 2018), la Oficina de Control Interno efectuó seguimiento a la implementación del MIPG:</a:t>
            </a:r>
            <a:endParaRPr lang="es-CO" sz="1600" u="sng" dirty="0">
              <a:effectLst>
                <a:outerShdw blurRad="38100" dist="38100" dir="2700000" algn="tl">
                  <a:srgbClr val="000000">
                    <a:alpha val="43137"/>
                  </a:srgbClr>
                </a:outerShdw>
              </a:effectLst>
              <a:latin typeface="Calibri" panose="020F0502020204030204" pitchFamily="34" charset="0"/>
            </a:endParaRPr>
          </a:p>
          <a:p>
            <a:pPr marL="0" indent="0" algn="just">
              <a:buNone/>
            </a:pPr>
            <a:r>
              <a:rPr lang="es-CO" sz="1600" u="sng" dirty="0">
                <a:effectLst>
                  <a:outerShdw blurRad="38100" dist="38100" dir="2700000" algn="tl">
                    <a:srgbClr val="000000">
                      <a:alpha val="43137"/>
                    </a:srgbClr>
                  </a:outerShdw>
                </a:effectLst>
                <a:latin typeface="Calibri" panose="020F0502020204030204" pitchFamily="34" charset="0"/>
              </a:rPr>
              <a:t>Recomendaciones:</a:t>
            </a:r>
            <a:endParaRPr lang="es-CO" sz="1600" dirty="0">
              <a:latin typeface="Calibri" panose="020F0502020204030204" pitchFamily="34" charset="0"/>
            </a:endParaRPr>
          </a:p>
          <a:p>
            <a:pPr algn="just">
              <a:lnSpc>
                <a:spcPct val="110000"/>
              </a:lnSpc>
            </a:pPr>
            <a:r>
              <a:rPr lang="es-CO" sz="1600" dirty="0">
                <a:latin typeface="Calibri" panose="020F0502020204030204" pitchFamily="34" charset="0"/>
              </a:rPr>
              <a:t>"... Se recomienda verificar los auto diagnósticos diligenciados, teniendo en cuenta que </a:t>
            </a:r>
            <a:r>
              <a:rPr lang="es-CO" sz="1600" u="sng" dirty="0">
                <a:latin typeface="Calibri" panose="020F0502020204030204" pitchFamily="34" charset="0"/>
              </a:rPr>
              <a:t>no hay evidencia objetiva en todas las actividades calificadas</a:t>
            </a:r>
            <a:r>
              <a:rPr lang="es-CO" sz="1600" dirty="0">
                <a:latin typeface="Calibri" panose="020F0502020204030204" pitchFamily="34" charset="0"/>
              </a:rPr>
              <a:t>. </a:t>
            </a:r>
            <a:br>
              <a:rPr lang="es-CO" sz="1600" dirty="0">
                <a:latin typeface="Calibri" panose="020F0502020204030204" pitchFamily="34" charset="0"/>
              </a:rPr>
            </a:br>
            <a:endParaRPr lang="es-CO" sz="1600" dirty="0">
              <a:latin typeface="Calibri" panose="020F0502020204030204" pitchFamily="34" charset="0"/>
            </a:endParaRPr>
          </a:p>
          <a:p>
            <a:pPr algn="just">
              <a:lnSpc>
                <a:spcPct val="110000"/>
              </a:lnSpc>
            </a:pPr>
            <a:r>
              <a:rPr lang="es-CO" sz="1600" dirty="0">
                <a:latin typeface="Calibri" panose="020F0502020204030204" pitchFamily="34" charset="0"/>
              </a:rPr>
              <a:t>Se recomienda atender las instrucciones de diligenciamiento dadas por el DAFP donde se resalta la </a:t>
            </a:r>
            <a:r>
              <a:rPr lang="es-CO" sz="1600" u="sng" dirty="0">
                <a:latin typeface="Calibri" panose="020F0502020204030204" pitchFamily="34" charset="0"/>
              </a:rPr>
              <a:t>objetividad de las calificaciones</a:t>
            </a:r>
            <a:r>
              <a:rPr lang="es-CO" sz="1600" dirty="0">
                <a:latin typeface="Calibri" panose="020F0502020204030204" pitchFamily="34" charset="0"/>
              </a:rPr>
              <a:t> y </a:t>
            </a:r>
            <a:r>
              <a:rPr lang="es-CO" sz="1600" u="sng" dirty="0">
                <a:latin typeface="Calibri" panose="020F0502020204030204" pitchFamily="34" charset="0"/>
              </a:rPr>
              <a:t>contar con el soporte de cada una de ellas</a:t>
            </a:r>
            <a:r>
              <a:rPr lang="es-CO" sz="1600" dirty="0">
                <a:latin typeface="Calibri" panose="020F0502020204030204" pitchFamily="34" charset="0"/>
              </a:rPr>
              <a:t>, pues el  propósito principal es conocer las oportunidades de mejora que se conviertan en las acciones del plan de implementación.."</a:t>
            </a:r>
          </a:p>
          <a:p>
            <a:pPr algn="just"/>
            <a:r>
              <a:rPr lang="es-CO" sz="1600" dirty="0">
                <a:latin typeface="Calibri" panose="020F0502020204030204" pitchFamily="34" charset="0"/>
              </a:rPr>
              <a:t>Se solicita especificar:</a:t>
            </a:r>
          </a:p>
          <a:p>
            <a:pPr algn="just"/>
            <a:endParaRPr lang="es-CO" sz="1600" dirty="0">
              <a:latin typeface="Calibri" panose="020F0502020204030204" pitchFamily="34" charset="0"/>
            </a:endParaRPr>
          </a:p>
          <a:p>
            <a:pPr lvl="1" algn="just"/>
            <a:r>
              <a:rPr lang="es-CO" sz="1400" dirty="0">
                <a:latin typeface="Calibri" panose="020F0502020204030204" pitchFamily="34" charset="0"/>
              </a:rPr>
              <a:t>Las actividades cuya calificación debe revisarse su objetividad </a:t>
            </a:r>
          </a:p>
          <a:p>
            <a:pPr lvl="1" algn="just"/>
            <a:r>
              <a:rPr lang="es-CO" sz="1400" dirty="0">
                <a:latin typeface="Calibri" panose="020F0502020204030204" pitchFamily="34" charset="0"/>
              </a:rPr>
              <a:t>Evidencias:</a:t>
            </a:r>
            <a:endParaRPr lang="es-CO" dirty="0">
              <a:latin typeface="Calibri" panose="020F0502020204030204" pitchFamily="34" charset="0"/>
            </a:endParaRPr>
          </a:p>
          <a:p>
            <a:pPr lvl="2" algn="just"/>
            <a:r>
              <a:rPr lang="es-CO" sz="1400" dirty="0">
                <a:latin typeface="Calibri" panose="020F0502020204030204" pitchFamily="34" charset="0"/>
              </a:rPr>
              <a:t>Las actividades calificadas que no están soportadas</a:t>
            </a:r>
          </a:p>
          <a:p>
            <a:pPr lvl="2" algn="just"/>
            <a:r>
              <a:rPr lang="es-CO" sz="1400" dirty="0">
                <a:latin typeface="Calibri" panose="020F0502020204030204" pitchFamily="34" charset="0"/>
              </a:rPr>
              <a:t>Las actividades calificadas que no tienen evidencia objetiva</a:t>
            </a:r>
          </a:p>
          <a:p>
            <a:pPr lvl="1" algn="just"/>
            <a:endParaRPr lang="es-CO" dirty="0">
              <a:latin typeface="Calibri" panose="020F0502020204030204" pitchFamily="34" charset="0"/>
            </a:endParaRPr>
          </a:p>
        </p:txBody>
      </p:sp>
      <p:sp>
        <p:nvSpPr>
          <p:cNvPr id="5" name="CuadroTexto 3">
            <a:extLst>
              <a:ext uri="{FF2B5EF4-FFF2-40B4-BE49-F238E27FC236}">
                <a16:creationId xmlns:a16="http://schemas.microsoft.com/office/drawing/2014/main" id="{AB11CE2A-2472-C144-BE49-6DB6BDB020C6}"/>
              </a:ext>
            </a:extLst>
          </p:cNvPr>
          <p:cNvSpPr txBox="1"/>
          <p:nvPr/>
        </p:nvSpPr>
        <p:spPr>
          <a:xfrm>
            <a:off x="-1" y="105614"/>
            <a:ext cx="6317673" cy="400110"/>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CO" sz="2000" b="1" dirty="0">
                <a:effectLst>
                  <a:outerShdw blurRad="38100" dist="38100" dir="2700000" algn="tl">
                    <a:srgbClr val="000000">
                      <a:alpha val="43137"/>
                    </a:srgbClr>
                  </a:outerShdw>
                </a:effectLst>
                <a:latin typeface="Calibri" panose="020F0502020204030204" pitchFamily="34" charset="0"/>
              </a:rPr>
              <a:t>Informe cuatrimestral del Sistema de Control Interno </a:t>
            </a:r>
            <a:endParaRPr lang="es-CO" sz="2000" b="1" dirty="0"/>
          </a:p>
        </p:txBody>
      </p:sp>
    </p:spTree>
    <p:extLst>
      <p:ext uri="{BB962C8B-B14F-4D97-AF65-F5344CB8AC3E}">
        <p14:creationId xmlns:p14="http://schemas.microsoft.com/office/powerpoint/2010/main" val="2819626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2F1C64A7-E008-D541-A6E4-8931296F4B80}"/>
              </a:ext>
            </a:extLst>
          </p:cNvPr>
          <p:cNvSpPr/>
          <p:nvPr/>
        </p:nvSpPr>
        <p:spPr>
          <a:xfrm>
            <a:off x="420554" y="2226407"/>
            <a:ext cx="4680520" cy="1692771"/>
          </a:xfrm>
          <a:prstGeom prst="rect">
            <a:avLst/>
          </a:prstGeom>
        </p:spPr>
        <p:txBody>
          <a:bodyPr wrap="square">
            <a:spAutoFit/>
          </a:bodyPr>
          <a:lstStyle/>
          <a:p>
            <a:pPr algn="ctr"/>
            <a:endParaRPr lang="es-CO" sz="2800" b="1" kern="150" dirty="0">
              <a:solidFill>
                <a:srgbClr val="005493"/>
              </a:solidFill>
              <a:latin typeface="Arial" panose="020B0604020202020204" pitchFamily="34" charset="0"/>
              <a:cs typeface="Arial" panose="020B0604020202020204" pitchFamily="34" charset="0"/>
            </a:endParaRPr>
          </a:p>
          <a:p>
            <a:pPr algn="ctr"/>
            <a:endParaRPr lang="es-CO" sz="2800" b="1" kern="150" dirty="0">
              <a:solidFill>
                <a:srgbClr val="005493"/>
              </a:solidFill>
              <a:latin typeface="Arial" panose="020B0604020202020204" pitchFamily="34" charset="0"/>
              <a:cs typeface="Arial" panose="020B0604020202020204" pitchFamily="34" charset="0"/>
            </a:endParaRPr>
          </a:p>
          <a:p>
            <a:pPr algn="ctr"/>
            <a:endParaRPr lang="es-CO" sz="2800" b="1" kern="150" dirty="0">
              <a:solidFill>
                <a:srgbClr val="005493"/>
              </a:solidFill>
              <a:latin typeface="Arial" panose="020B0604020202020204" pitchFamily="34" charset="0"/>
              <a:cs typeface="Arial" panose="020B0604020202020204" pitchFamily="34" charset="0"/>
            </a:endParaRPr>
          </a:p>
          <a:p>
            <a:pPr algn="ctr"/>
            <a:r>
              <a:rPr lang="es-CO" sz="2000" b="1" kern="150" dirty="0">
                <a:solidFill>
                  <a:srgbClr val="005493"/>
                </a:solidFill>
                <a:latin typeface="Arial" panose="020B0604020202020204" pitchFamily="34" charset="0"/>
                <a:cs typeface="Arial" panose="020B0604020202020204" pitchFamily="34" charset="0"/>
              </a:rPr>
              <a:t>Plan Operativo MIPG</a:t>
            </a:r>
            <a:endParaRPr lang="es-CO" sz="2800" b="1" kern="150" dirty="0">
              <a:solidFill>
                <a:srgbClr val="005493"/>
              </a:solidFill>
              <a:latin typeface="Arial" panose="020B0604020202020204" pitchFamily="34" charset="0"/>
              <a:cs typeface="Arial" panose="020B0604020202020204" pitchFamily="34" charset="0"/>
            </a:endParaRPr>
          </a:p>
        </p:txBody>
      </p:sp>
      <p:pic>
        <p:nvPicPr>
          <p:cNvPr id="4" name="Imagen 2">
            <a:extLst>
              <a:ext uri="{FF2B5EF4-FFF2-40B4-BE49-F238E27FC236}">
                <a16:creationId xmlns:a16="http://schemas.microsoft.com/office/drawing/2014/main" id="{FE25EDBC-D826-2947-9BDE-CC2227DB3258}"/>
              </a:ext>
            </a:extLst>
          </p:cNvPr>
          <p:cNvPicPr>
            <a:picLocks noChangeAspect="1"/>
          </p:cNvPicPr>
          <p:nvPr/>
        </p:nvPicPr>
        <p:blipFill>
          <a:blip r:embed="rId2"/>
          <a:stretch>
            <a:fillRect/>
          </a:stretch>
        </p:blipFill>
        <p:spPr>
          <a:xfrm>
            <a:off x="5101074" y="0"/>
            <a:ext cx="4042926" cy="6858000"/>
          </a:xfrm>
          <a:prstGeom prst="rect">
            <a:avLst/>
          </a:prstGeom>
        </p:spPr>
      </p:pic>
    </p:spTree>
    <p:extLst>
      <p:ext uri="{BB962C8B-B14F-4D97-AF65-F5344CB8AC3E}">
        <p14:creationId xmlns:p14="http://schemas.microsoft.com/office/powerpoint/2010/main" val="3609843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3">
            <a:extLst>
              <a:ext uri="{FF2B5EF4-FFF2-40B4-BE49-F238E27FC236}">
                <a16:creationId xmlns:a16="http://schemas.microsoft.com/office/drawing/2014/main" id="{AB11CE2A-2472-C144-BE49-6DB6BDB020C6}"/>
              </a:ext>
            </a:extLst>
          </p:cNvPr>
          <p:cNvSpPr txBox="1"/>
          <p:nvPr/>
        </p:nvSpPr>
        <p:spPr>
          <a:xfrm>
            <a:off x="176004" y="110111"/>
            <a:ext cx="6486053" cy="707886"/>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2000" b="1" dirty="0"/>
              <a:t>Consolidado rangos de calificación actividades de gestión</a:t>
            </a:r>
          </a:p>
        </p:txBody>
      </p:sp>
      <p:pic>
        <p:nvPicPr>
          <p:cNvPr id="2" name="Imagen 1"/>
          <p:cNvPicPr>
            <a:picLocks noChangeAspect="1"/>
          </p:cNvPicPr>
          <p:nvPr/>
        </p:nvPicPr>
        <p:blipFill>
          <a:blip r:embed="rId2"/>
          <a:stretch>
            <a:fillRect/>
          </a:stretch>
        </p:blipFill>
        <p:spPr>
          <a:xfrm>
            <a:off x="352069" y="1781298"/>
            <a:ext cx="8656751" cy="3660018"/>
          </a:xfrm>
          <a:prstGeom prst="rect">
            <a:avLst/>
          </a:prstGeom>
        </p:spPr>
      </p:pic>
      <p:sp>
        <p:nvSpPr>
          <p:cNvPr id="6" name="CuadroTexto 5"/>
          <p:cNvSpPr txBox="1"/>
          <p:nvPr/>
        </p:nvSpPr>
        <p:spPr>
          <a:xfrm>
            <a:off x="346419" y="5710278"/>
            <a:ext cx="8481367" cy="954107"/>
          </a:xfrm>
          <a:prstGeom prst="rect">
            <a:avLst/>
          </a:prstGeom>
          <a:noFill/>
        </p:spPr>
        <p:txBody>
          <a:bodyPr wrap="square" rtlCol="0">
            <a:spAutoFit/>
          </a:bodyPr>
          <a:lstStyle/>
          <a:p>
            <a:r>
              <a:rPr lang="es-CO" sz="1400" dirty="0"/>
              <a:t>N/A: No Aplica  - Corresponde a actividades de gestión que no requieren ser calificadas por que no aplican para la FUGA. Por </a:t>
            </a:r>
            <a:r>
              <a:rPr lang="es-CO" sz="1400" dirty="0" err="1"/>
              <a:t>ejm</a:t>
            </a:r>
            <a:r>
              <a:rPr lang="es-CO" sz="1400" dirty="0"/>
              <a:t>. Simplificación de trámites.</a:t>
            </a:r>
          </a:p>
          <a:p>
            <a:r>
              <a:rPr lang="es-CO" sz="1400" dirty="0"/>
              <a:t> N/D: No Disponible – Corresponde a actividades de gestión a las que aplicando no se les asignó calificación</a:t>
            </a:r>
          </a:p>
        </p:txBody>
      </p:sp>
    </p:spTree>
    <p:extLst>
      <p:ext uri="{BB962C8B-B14F-4D97-AF65-F5344CB8AC3E}">
        <p14:creationId xmlns:p14="http://schemas.microsoft.com/office/powerpoint/2010/main" val="3896370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3">
            <a:extLst>
              <a:ext uri="{FF2B5EF4-FFF2-40B4-BE49-F238E27FC236}">
                <a16:creationId xmlns:a16="http://schemas.microsoft.com/office/drawing/2014/main" id="{AB11CE2A-2472-C144-BE49-6DB6BDB020C6}"/>
              </a:ext>
            </a:extLst>
          </p:cNvPr>
          <p:cNvSpPr txBox="1"/>
          <p:nvPr/>
        </p:nvSpPr>
        <p:spPr>
          <a:xfrm>
            <a:off x="176004" y="169487"/>
            <a:ext cx="6699809" cy="400110"/>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2000" b="1" dirty="0"/>
              <a:t>Estado de avance actividades de gestión MIPG</a:t>
            </a:r>
          </a:p>
        </p:txBody>
      </p:sp>
      <p:pic>
        <p:nvPicPr>
          <p:cNvPr id="2" name="Imagen 1"/>
          <p:cNvPicPr>
            <a:picLocks noChangeAspect="1"/>
          </p:cNvPicPr>
          <p:nvPr/>
        </p:nvPicPr>
        <p:blipFill>
          <a:blip r:embed="rId2"/>
          <a:stretch>
            <a:fillRect/>
          </a:stretch>
        </p:blipFill>
        <p:spPr>
          <a:xfrm>
            <a:off x="403761" y="1864426"/>
            <a:ext cx="8438377" cy="3179496"/>
          </a:xfrm>
          <a:prstGeom prst="rect">
            <a:avLst/>
          </a:prstGeom>
        </p:spPr>
      </p:pic>
      <p:sp>
        <p:nvSpPr>
          <p:cNvPr id="5" name="CuadroTexto 4"/>
          <p:cNvSpPr txBox="1"/>
          <p:nvPr/>
        </p:nvSpPr>
        <p:spPr>
          <a:xfrm>
            <a:off x="516835" y="6188765"/>
            <a:ext cx="4047263" cy="646331"/>
          </a:xfrm>
          <a:prstGeom prst="rect">
            <a:avLst/>
          </a:prstGeom>
          <a:noFill/>
        </p:spPr>
        <p:txBody>
          <a:bodyPr wrap="square" rtlCol="0">
            <a:spAutoFit/>
          </a:bodyPr>
          <a:lstStyle/>
          <a:p>
            <a:r>
              <a:rPr lang="es-CO" dirty="0"/>
              <a:t>N/A: No Aplica</a:t>
            </a:r>
          </a:p>
          <a:p>
            <a:r>
              <a:rPr lang="es-CO" dirty="0"/>
              <a:t>N/D: No Disponible</a:t>
            </a:r>
          </a:p>
        </p:txBody>
      </p:sp>
    </p:spTree>
    <p:extLst>
      <p:ext uri="{BB962C8B-B14F-4D97-AF65-F5344CB8AC3E}">
        <p14:creationId xmlns:p14="http://schemas.microsoft.com/office/powerpoint/2010/main" val="3975637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3">
            <a:extLst>
              <a:ext uri="{FF2B5EF4-FFF2-40B4-BE49-F238E27FC236}">
                <a16:creationId xmlns:a16="http://schemas.microsoft.com/office/drawing/2014/main" id="{AB11CE2A-2472-C144-BE49-6DB6BDB020C6}"/>
              </a:ext>
            </a:extLst>
          </p:cNvPr>
          <p:cNvSpPr txBox="1"/>
          <p:nvPr/>
        </p:nvSpPr>
        <p:spPr>
          <a:xfrm>
            <a:off x="0" y="228864"/>
            <a:ext cx="6757060" cy="461665"/>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2400" b="1" dirty="0"/>
              <a:t>Consolidado horizonte acciones de mejora</a:t>
            </a:r>
          </a:p>
        </p:txBody>
      </p:sp>
      <p:pic>
        <p:nvPicPr>
          <p:cNvPr id="2" name="Imagen 1"/>
          <p:cNvPicPr>
            <a:picLocks noChangeAspect="1"/>
          </p:cNvPicPr>
          <p:nvPr/>
        </p:nvPicPr>
        <p:blipFill>
          <a:blip r:embed="rId2"/>
          <a:stretch>
            <a:fillRect/>
          </a:stretch>
        </p:blipFill>
        <p:spPr>
          <a:xfrm>
            <a:off x="176004" y="2315242"/>
            <a:ext cx="8822198" cy="3297623"/>
          </a:xfrm>
          <a:prstGeom prst="rect">
            <a:avLst/>
          </a:prstGeom>
        </p:spPr>
      </p:pic>
      <p:sp>
        <p:nvSpPr>
          <p:cNvPr id="4" name="CuadroTexto 3"/>
          <p:cNvSpPr txBox="1"/>
          <p:nvPr/>
        </p:nvSpPr>
        <p:spPr>
          <a:xfrm>
            <a:off x="346419" y="5907986"/>
            <a:ext cx="8481367" cy="830997"/>
          </a:xfrm>
          <a:prstGeom prst="rect">
            <a:avLst/>
          </a:prstGeom>
          <a:noFill/>
        </p:spPr>
        <p:txBody>
          <a:bodyPr wrap="square" rtlCol="0">
            <a:spAutoFit/>
          </a:bodyPr>
          <a:lstStyle/>
          <a:p>
            <a:r>
              <a:rPr lang="es-CO" sz="1600" dirty="0"/>
              <a:t>N/A: No Aplica  - Corresponde a actividades estratégicas que no requieren acciones de mejora por tener un avance del 100%</a:t>
            </a:r>
          </a:p>
          <a:p>
            <a:r>
              <a:rPr lang="es-CO" sz="1600" dirty="0"/>
              <a:t>N/D: No Disponible – Acciones de mejora a las que no se les incluyó fecha de realización </a:t>
            </a:r>
          </a:p>
        </p:txBody>
      </p:sp>
    </p:spTree>
    <p:extLst>
      <p:ext uri="{BB962C8B-B14F-4D97-AF65-F5344CB8AC3E}">
        <p14:creationId xmlns:p14="http://schemas.microsoft.com/office/powerpoint/2010/main" val="3730730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5408" y="1621716"/>
            <a:ext cx="8519886" cy="4031873"/>
          </a:xfrm>
          <a:prstGeom prst="rect">
            <a:avLst/>
          </a:prstGeom>
          <a:solidFill>
            <a:srgbClr val="00B0F0"/>
          </a:solidFill>
        </p:spPr>
        <p:txBody>
          <a:bodyPr wrap="square">
            <a:spAutoFit/>
          </a:bodyPr>
          <a:lstStyle/>
          <a:p>
            <a:pPr algn="ctr" fontAlgn="ctr">
              <a:spcAft>
                <a:spcPts val="0"/>
              </a:spcAft>
            </a:pPr>
            <a:endParaRPr lang="es-ES" sz="3200" kern="150" dirty="0">
              <a:solidFill>
                <a:schemeClr val="bg1"/>
              </a:solidFill>
              <a:latin typeface="Liberation Serif"/>
              <a:ea typeface="Arial Unicode MS"/>
              <a:cs typeface="Lohit Hindi"/>
            </a:endParaRPr>
          </a:p>
          <a:p>
            <a:pPr algn="ctr" fontAlgn="ctr"/>
            <a:r>
              <a:rPr lang="es-ES" sz="3200" kern="150" dirty="0">
                <a:solidFill>
                  <a:schemeClr val="bg1"/>
                </a:solidFill>
                <a:ea typeface="Times New Roman"/>
                <a:cs typeface="Lohit Hindi"/>
              </a:rPr>
              <a:t>Punto 6.Integración Planes de Gestión  Institucional -Decreto 612 de Abril 4 de 2018</a:t>
            </a:r>
            <a:endParaRPr lang="es-CO" sz="3200" kern="150" dirty="0">
              <a:solidFill>
                <a:schemeClr val="bg1"/>
              </a:solidFill>
              <a:latin typeface="Liberation Serif"/>
              <a:ea typeface="Arial Unicode MS"/>
              <a:cs typeface="Lohit Hindi"/>
            </a:endParaRPr>
          </a:p>
          <a:p>
            <a:pPr algn="ctr" fontAlgn="ctr">
              <a:spcAft>
                <a:spcPts val="0"/>
              </a:spcAft>
            </a:pPr>
            <a:endParaRPr lang="es-ES" sz="3200" kern="150" dirty="0">
              <a:solidFill>
                <a:schemeClr val="bg1"/>
              </a:solidFill>
              <a:latin typeface="Liberation Serif"/>
              <a:ea typeface="Arial Unicode MS"/>
              <a:cs typeface="Lohit Hindi"/>
            </a:endParaRPr>
          </a:p>
          <a:p>
            <a:pPr algn="ctr" fontAlgn="ctr">
              <a:spcAft>
                <a:spcPts val="0"/>
              </a:spcAft>
            </a:pPr>
            <a:r>
              <a:rPr lang="es-ES" sz="3200" kern="150" dirty="0">
                <a:solidFill>
                  <a:schemeClr val="bg1"/>
                </a:solidFill>
                <a:latin typeface="Liberation Serif"/>
                <a:ea typeface="Arial Unicode MS"/>
                <a:cs typeface="Lohit Hindi"/>
              </a:rPr>
              <a:t>Comité de Dirección FUGA</a:t>
            </a:r>
          </a:p>
          <a:p>
            <a:pPr algn="ctr" fontAlgn="ctr">
              <a:spcAft>
                <a:spcPts val="0"/>
              </a:spcAft>
            </a:pPr>
            <a:r>
              <a:rPr lang="es-ES" sz="3200" kern="150" dirty="0">
                <a:solidFill>
                  <a:schemeClr val="bg1"/>
                </a:solidFill>
                <a:latin typeface="Liberation Serif"/>
                <a:ea typeface="Arial Unicode MS"/>
                <a:cs typeface="Lohit Hindi"/>
              </a:rPr>
              <a:t>Julio 30 de 2018</a:t>
            </a:r>
          </a:p>
          <a:p>
            <a:pPr algn="ctr" fontAlgn="ctr">
              <a:spcAft>
                <a:spcPts val="0"/>
              </a:spcAft>
            </a:pPr>
            <a:endParaRPr lang="es-ES" sz="3200" kern="150" dirty="0">
              <a:solidFill>
                <a:schemeClr val="bg1"/>
              </a:solidFill>
              <a:latin typeface="Liberation Serif"/>
              <a:ea typeface="Arial Unicode MS"/>
              <a:cs typeface="Lohit Hindi"/>
            </a:endParaRPr>
          </a:p>
          <a:p>
            <a:pPr algn="ctr" fontAlgn="ctr">
              <a:spcAft>
                <a:spcPts val="0"/>
              </a:spcAft>
            </a:pPr>
            <a:endParaRPr lang="es-CO" sz="3200" kern="150" dirty="0">
              <a:solidFill>
                <a:schemeClr val="bg1"/>
              </a:solidFill>
              <a:latin typeface="Liberation Serif"/>
              <a:ea typeface="Arial Unicode MS"/>
              <a:cs typeface="Lohit Hindi"/>
            </a:endParaRPr>
          </a:p>
        </p:txBody>
      </p:sp>
    </p:spTree>
    <p:extLst>
      <p:ext uri="{BB962C8B-B14F-4D97-AF65-F5344CB8AC3E}">
        <p14:creationId xmlns:p14="http://schemas.microsoft.com/office/powerpoint/2010/main" val="102104514"/>
      </p:ext>
    </p:extLst>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CuadroTexto"/>
          <p:cNvSpPr txBox="1"/>
          <p:nvPr/>
        </p:nvSpPr>
        <p:spPr>
          <a:xfrm>
            <a:off x="0" y="-24679"/>
            <a:ext cx="6733309" cy="954107"/>
          </a:xfrm>
          <a:prstGeom prst="rect">
            <a:avLst/>
          </a:prstGeom>
          <a:solidFill>
            <a:srgbClr val="7D1C6A"/>
          </a:solidFill>
        </p:spPr>
        <p:txBody>
          <a:bodyPr wrap="square" rtlCol="0">
            <a:spAutoFit/>
          </a:bodyPr>
          <a:lstStyle/>
          <a:p>
            <a:pPr algn="ctr"/>
            <a:r>
              <a:rPr lang="es-CO" sz="2800" b="1" dirty="0">
                <a:solidFill>
                  <a:schemeClr val="bg1"/>
                </a:solidFill>
              </a:rPr>
              <a:t>Integración Planes</a:t>
            </a:r>
          </a:p>
          <a:p>
            <a:pPr algn="ctr"/>
            <a:r>
              <a:rPr lang="es-CO" sz="2800" b="1" dirty="0">
                <a:solidFill>
                  <a:schemeClr val="bg1"/>
                </a:solidFill>
              </a:rPr>
              <a:t>Decreto 612 de 2018 </a:t>
            </a:r>
            <a:endParaRPr lang="es-CO" sz="2000" b="1" dirty="0">
              <a:solidFill>
                <a:schemeClr val="bg1"/>
              </a:solidFill>
            </a:endParaRPr>
          </a:p>
        </p:txBody>
      </p:sp>
      <p:sp>
        <p:nvSpPr>
          <p:cNvPr id="3" name="Marcador de contenido 2"/>
          <p:cNvSpPr>
            <a:spLocks noGrp="1"/>
          </p:cNvSpPr>
          <p:nvPr>
            <p:ph idx="4294967295"/>
          </p:nvPr>
        </p:nvSpPr>
        <p:spPr>
          <a:xfrm>
            <a:off x="333632" y="1589409"/>
            <a:ext cx="8229600" cy="4525963"/>
          </a:xfrm>
          <a:prstGeom prst="rect">
            <a:avLst/>
          </a:prstGeom>
        </p:spPr>
        <p:txBody>
          <a:bodyPr>
            <a:normAutofit fontScale="32500" lnSpcReduction="20000"/>
          </a:bodyPr>
          <a:lstStyle/>
          <a:p>
            <a:pPr marL="0" indent="0" algn="just">
              <a:buNone/>
            </a:pPr>
            <a:r>
              <a:rPr lang="es-CO" sz="4000" b="1" i="1" dirty="0"/>
              <a:t>Por el cual se fijan directrices para la integración de los planes institucionales y estratégicos al Plan de Acción por parte de las entidades del Estado.</a:t>
            </a:r>
          </a:p>
          <a:p>
            <a:pPr marL="0" indent="0" algn="just">
              <a:buNone/>
            </a:pPr>
            <a:r>
              <a:rPr lang="es-CO" sz="4000" dirty="0"/>
              <a:t>"</a:t>
            </a:r>
            <a:r>
              <a:rPr lang="es-CO" sz="4000" b="1" dirty="0">
                <a:hlinkClick r:id="rId2"/>
              </a:rPr>
              <a:t>2.2.22.3.14</a:t>
            </a:r>
            <a:r>
              <a:rPr lang="es-CO" sz="4000" b="1" dirty="0"/>
              <a:t>.</a:t>
            </a:r>
            <a:r>
              <a:rPr lang="es-CO" sz="4000" b="1" i="1" dirty="0"/>
              <a:t> Integración de los planes institucionales y estratégicos al Plan de Acción.</a:t>
            </a:r>
            <a:r>
              <a:rPr lang="es-CO" sz="4000" dirty="0"/>
              <a:t> Las entidades del Estado, de acuerdo con el ámbito de aplicación del Modelo Integrado de Planeación y Gestión, al Plan de Acción de que trata el artículo </a:t>
            </a:r>
            <a:r>
              <a:rPr lang="es-CO" sz="4000" dirty="0">
                <a:hlinkClick r:id="rId3"/>
              </a:rPr>
              <a:t>74</a:t>
            </a:r>
            <a:r>
              <a:rPr lang="es-CO" sz="4000" dirty="0"/>
              <a:t> de la Ley 1474 de 2011, deberán integrar los planes institucionales y estratégicos que se relacionan a continuación y publicarlo, en su respectiva página web, a más tardar el 31 de enero de cada año:</a:t>
            </a:r>
          </a:p>
          <a:p>
            <a:pPr marL="0" indent="0" algn="just">
              <a:buNone/>
            </a:pPr>
            <a:r>
              <a:rPr lang="es-CO" sz="4000" dirty="0"/>
              <a:t> </a:t>
            </a:r>
          </a:p>
          <a:p>
            <a:r>
              <a:rPr lang="es-CO" dirty="0"/>
              <a:t>1. Plan Institucional de Archivos de la Entidad ­PINAR</a:t>
            </a:r>
          </a:p>
          <a:p>
            <a:r>
              <a:rPr lang="es-CO" dirty="0"/>
              <a:t>2. Plan Anual de Adquisiciones</a:t>
            </a:r>
          </a:p>
          <a:p>
            <a:r>
              <a:rPr lang="es-CO" dirty="0"/>
              <a:t>3. Plan Anual de Vacantes</a:t>
            </a:r>
          </a:p>
          <a:p>
            <a:r>
              <a:rPr lang="es-CO" dirty="0"/>
              <a:t>4. Plan de Previsión de Recursos Humanos</a:t>
            </a:r>
          </a:p>
          <a:p>
            <a:r>
              <a:rPr lang="es-CO" dirty="0"/>
              <a:t>5. Plan Estratégico de Talento Humano</a:t>
            </a:r>
          </a:p>
          <a:p>
            <a:r>
              <a:rPr lang="es-CO" dirty="0"/>
              <a:t>6. Plan Institucional de Capacitación </a:t>
            </a:r>
          </a:p>
          <a:p>
            <a:r>
              <a:rPr lang="es-CO" dirty="0"/>
              <a:t>7. Plan de Incentivos Institucionales</a:t>
            </a:r>
          </a:p>
          <a:p>
            <a:r>
              <a:rPr lang="es-CO" dirty="0"/>
              <a:t>8. Plan de Trabajo Anual en Seguridad y Salud en el Trabajo</a:t>
            </a:r>
          </a:p>
          <a:p>
            <a:r>
              <a:rPr lang="es-CO" dirty="0"/>
              <a:t>9. Plan Anticorrupción y de Atención al Ciudadano</a:t>
            </a:r>
          </a:p>
          <a:p>
            <a:r>
              <a:rPr lang="es-CO" dirty="0"/>
              <a:t>10. Plan Estratégico de Tecnologías de la Información y las Comunicaciones ­ PETI</a:t>
            </a:r>
          </a:p>
          <a:p>
            <a:r>
              <a:rPr lang="es-CO" dirty="0"/>
              <a:t>11. Plan de Tratamiento de Riesgos de Seguridad y Privacidad de la Información</a:t>
            </a:r>
          </a:p>
          <a:p>
            <a:r>
              <a:rPr lang="es-CO" dirty="0"/>
              <a:t>12. Plan de Seguridad y Privacidad de la Información</a:t>
            </a:r>
          </a:p>
          <a:p>
            <a:pPr marL="0" indent="0">
              <a:buNone/>
            </a:pPr>
            <a:endParaRPr lang="es-CO" dirty="0"/>
          </a:p>
          <a:p>
            <a:endParaRPr lang="es-CO" dirty="0"/>
          </a:p>
        </p:txBody>
      </p:sp>
    </p:spTree>
    <p:extLst>
      <p:ext uri="{BB962C8B-B14F-4D97-AF65-F5344CB8AC3E}">
        <p14:creationId xmlns:p14="http://schemas.microsoft.com/office/powerpoint/2010/main" val="3775372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457200" y="1600200"/>
            <a:ext cx="8229600" cy="4525963"/>
          </a:xfrm>
          <a:prstGeom prst="rect">
            <a:avLst/>
          </a:prstGeom>
        </p:spPr>
        <p:txBody>
          <a:bodyPr/>
          <a:lstStyle/>
          <a:p>
            <a:endParaRPr lang="es-CO"/>
          </a:p>
        </p:txBody>
      </p:sp>
      <p:pic>
        <p:nvPicPr>
          <p:cNvPr id="4" name="Imagen 3"/>
          <p:cNvPicPr/>
          <p:nvPr/>
        </p:nvPicPr>
        <p:blipFill rotWithShape="1">
          <a:blip r:embed="rId2"/>
          <a:srcRect l="24779" t="46488" r="19552" b="41135"/>
          <a:stretch/>
        </p:blipFill>
        <p:spPr bwMode="auto">
          <a:xfrm>
            <a:off x="185352" y="1626655"/>
            <a:ext cx="6774287" cy="911180"/>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3"/>
          <a:srcRect l="27238" t="63209" r="23536" b="9972"/>
          <a:stretch/>
        </p:blipFill>
        <p:spPr bwMode="auto">
          <a:xfrm>
            <a:off x="457200" y="3447506"/>
            <a:ext cx="7836175" cy="1540035"/>
          </a:xfrm>
          <a:prstGeom prst="rect">
            <a:avLst/>
          </a:prstGeom>
          <a:ln>
            <a:noFill/>
          </a:ln>
          <a:extLst>
            <a:ext uri="{53640926-AAD7-44D8-BBD7-CCE9431645EC}">
              <a14:shadowObscured xmlns:a14="http://schemas.microsoft.com/office/drawing/2010/main"/>
            </a:ext>
          </a:extLst>
        </p:spPr>
      </p:pic>
      <p:sp>
        <p:nvSpPr>
          <p:cNvPr id="7" name="CuadroTexto 3">
            <a:extLst>
              <a:ext uri="{FF2B5EF4-FFF2-40B4-BE49-F238E27FC236}">
                <a16:creationId xmlns:a16="http://schemas.microsoft.com/office/drawing/2014/main" id="{AB11CE2A-2472-C144-BE49-6DB6BDB020C6}"/>
              </a:ext>
            </a:extLst>
          </p:cNvPr>
          <p:cNvSpPr txBox="1"/>
          <p:nvPr/>
        </p:nvSpPr>
        <p:spPr>
          <a:xfrm>
            <a:off x="0" y="228864"/>
            <a:ext cx="6757060" cy="461665"/>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2400" b="1" dirty="0"/>
              <a:t>Concepto DAFP</a:t>
            </a:r>
          </a:p>
        </p:txBody>
      </p:sp>
    </p:spTree>
    <p:extLst>
      <p:ext uri="{BB962C8B-B14F-4D97-AF65-F5344CB8AC3E}">
        <p14:creationId xmlns:p14="http://schemas.microsoft.com/office/powerpoint/2010/main" val="2170410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655637159"/>
              </p:ext>
            </p:extLst>
          </p:nvPr>
        </p:nvGraphicFramePr>
        <p:xfrm>
          <a:off x="128789" y="1397000"/>
          <a:ext cx="9259909" cy="4514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6 CuadroTexto"/>
          <p:cNvSpPr txBox="1"/>
          <p:nvPr/>
        </p:nvSpPr>
        <p:spPr>
          <a:xfrm>
            <a:off x="0" y="0"/>
            <a:ext cx="9144000" cy="954107"/>
          </a:xfrm>
          <a:prstGeom prst="rect">
            <a:avLst/>
          </a:prstGeom>
          <a:solidFill>
            <a:srgbClr val="7D1C6A"/>
          </a:solidFill>
        </p:spPr>
        <p:txBody>
          <a:bodyPr wrap="square" rtlCol="0">
            <a:spAutoFit/>
          </a:bodyPr>
          <a:lstStyle/>
          <a:p>
            <a:pPr algn="ctr"/>
            <a:r>
              <a:rPr lang="es-CO" sz="2800" b="1" dirty="0">
                <a:solidFill>
                  <a:schemeClr val="bg1"/>
                </a:solidFill>
              </a:rPr>
              <a:t>Integración Planes</a:t>
            </a:r>
          </a:p>
          <a:p>
            <a:pPr algn="ctr"/>
            <a:r>
              <a:rPr lang="es-CO" sz="2800" b="1" dirty="0">
                <a:solidFill>
                  <a:schemeClr val="bg1"/>
                </a:solidFill>
              </a:rPr>
              <a:t>Decreto 612 de 2018 </a:t>
            </a:r>
            <a:endParaRPr lang="es-CO" sz="2000" b="1" dirty="0">
              <a:solidFill>
                <a:schemeClr val="bg1"/>
              </a:solidFill>
            </a:endParaRPr>
          </a:p>
        </p:txBody>
      </p:sp>
    </p:spTree>
    <p:extLst>
      <p:ext uri="{BB962C8B-B14F-4D97-AF65-F5344CB8AC3E}">
        <p14:creationId xmlns:p14="http://schemas.microsoft.com/office/powerpoint/2010/main" val="2362783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texto 2"/>
          <p:cNvSpPr>
            <a:spLocks noGrp="1"/>
          </p:cNvSpPr>
          <p:nvPr>
            <p:ph type="body"/>
          </p:nvPr>
        </p:nvSpPr>
        <p:spPr/>
        <p:txBody>
          <a:bodyPr/>
          <a:lstStyle/>
          <a:p>
            <a:endParaRPr lang="es-CO"/>
          </a:p>
        </p:txBody>
      </p:sp>
      <p:sp>
        <p:nvSpPr>
          <p:cNvPr id="4" name="6 CuadroTexto"/>
          <p:cNvSpPr txBox="1"/>
          <p:nvPr/>
        </p:nvSpPr>
        <p:spPr>
          <a:xfrm>
            <a:off x="-1" y="0"/>
            <a:ext cx="9144000" cy="954107"/>
          </a:xfrm>
          <a:prstGeom prst="rect">
            <a:avLst/>
          </a:prstGeom>
          <a:solidFill>
            <a:srgbClr val="7D1C6A"/>
          </a:solidFill>
        </p:spPr>
        <p:txBody>
          <a:bodyPr wrap="square" rtlCol="0">
            <a:spAutoFit/>
          </a:bodyPr>
          <a:lstStyle/>
          <a:p>
            <a:pPr algn="ctr"/>
            <a:r>
              <a:rPr lang="es-CO" sz="2800" b="1" dirty="0">
                <a:solidFill>
                  <a:schemeClr val="bg1"/>
                </a:solidFill>
              </a:rPr>
              <a:t>Líneas Estratégicas</a:t>
            </a:r>
          </a:p>
          <a:p>
            <a:pPr algn="ctr"/>
            <a:r>
              <a:rPr lang="es-CO" sz="2800" b="1" dirty="0">
                <a:solidFill>
                  <a:schemeClr val="bg1"/>
                </a:solidFill>
              </a:rPr>
              <a:t>Planes Decreto 612 de 2018 </a:t>
            </a:r>
            <a:endParaRPr lang="es-CO" sz="2000" b="1" dirty="0">
              <a:solidFill>
                <a:schemeClr val="bg1"/>
              </a:solidFill>
            </a:endParaRPr>
          </a:p>
        </p:txBody>
      </p:sp>
      <p:pic>
        <p:nvPicPr>
          <p:cNvPr id="6" name="Imagen 5"/>
          <p:cNvPicPr>
            <a:picLocks noChangeAspect="1"/>
          </p:cNvPicPr>
          <p:nvPr/>
        </p:nvPicPr>
        <p:blipFill>
          <a:blip r:embed="rId2"/>
          <a:stretch>
            <a:fillRect/>
          </a:stretch>
        </p:blipFill>
        <p:spPr>
          <a:xfrm>
            <a:off x="159026" y="1418400"/>
            <a:ext cx="8819933" cy="3333904"/>
          </a:xfrm>
          <a:prstGeom prst="rect">
            <a:avLst/>
          </a:prstGeom>
        </p:spPr>
      </p:pic>
      <p:sp>
        <p:nvSpPr>
          <p:cNvPr id="7" name="CuadroTexto 6"/>
          <p:cNvSpPr txBox="1"/>
          <p:nvPr/>
        </p:nvSpPr>
        <p:spPr>
          <a:xfrm>
            <a:off x="283454" y="1381411"/>
            <a:ext cx="2443958" cy="461665"/>
          </a:xfrm>
          <a:prstGeom prst="rect">
            <a:avLst/>
          </a:prstGeom>
          <a:noFill/>
          <a:ln>
            <a:solidFill>
              <a:srgbClr val="FF0000"/>
            </a:solidFill>
          </a:ln>
        </p:spPr>
        <p:txBody>
          <a:bodyPr wrap="square" rtlCol="0">
            <a:spAutoFit/>
          </a:bodyPr>
          <a:lstStyle/>
          <a:p>
            <a:pPr algn="ctr"/>
            <a:r>
              <a:rPr lang="es-CO" sz="1200" dirty="0"/>
              <a:t>PLATAFORMA ESTRATEGICA</a:t>
            </a:r>
          </a:p>
          <a:p>
            <a:pPr algn="ctr"/>
            <a:r>
              <a:rPr lang="es-CO" sz="1200" dirty="0"/>
              <a:t>Resolución 126 de 2018</a:t>
            </a:r>
          </a:p>
        </p:txBody>
      </p:sp>
      <p:sp>
        <p:nvSpPr>
          <p:cNvPr id="8" name="CuadroTexto 7"/>
          <p:cNvSpPr txBox="1"/>
          <p:nvPr/>
        </p:nvSpPr>
        <p:spPr>
          <a:xfrm>
            <a:off x="2984003" y="1366806"/>
            <a:ext cx="5994956" cy="584775"/>
          </a:xfrm>
          <a:prstGeom prst="rect">
            <a:avLst/>
          </a:prstGeom>
          <a:noFill/>
          <a:ln>
            <a:solidFill>
              <a:srgbClr val="FF0000"/>
            </a:solidFill>
          </a:ln>
        </p:spPr>
        <p:txBody>
          <a:bodyPr wrap="square" rtlCol="0">
            <a:spAutoFit/>
          </a:bodyPr>
          <a:lstStyle/>
          <a:p>
            <a:pPr algn="ctr"/>
            <a:r>
              <a:rPr lang="es-CO" sz="1600" dirty="0"/>
              <a:t>Integración Planes Institucionales</a:t>
            </a:r>
          </a:p>
          <a:p>
            <a:pPr algn="ctr"/>
            <a:endParaRPr lang="es-CO" sz="1600" dirty="0"/>
          </a:p>
        </p:txBody>
      </p:sp>
    </p:spTree>
    <p:extLst>
      <p:ext uri="{BB962C8B-B14F-4D97-AF65-F5344CB8AC3E}">
        <p14:creationId xmlns:p14="http://schemas.microsoft.com/office/powerpoint/2010/main" val="3798567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br>
              <a:rPr lang="es-CO" sz="1800" dirty="0"/>
            </a:br>
            <a:endParaRPr lang="es-CO" sz="1800" b="1" dirty="0"/>
          </a:p>
        </p:txBody>
      </p:sp>
      <p:sp>
        <p:nvSpPr>
          <p:cNvPr id="4" name="Marcador de contenido 3"/>
          <p:cNvSpPr>
            <a:spLocks noGrp="1"/>
          </p:cNvSpPr>
          <p:nvPr>
            <p:ph idx="4294967295"/>
          </p:nvPr>
        </p:nvSpPr>
        <p:spPr>
          <a:xfrm>
            <a:off x="273294" y="1184857"/>
            <a:ext cx="8229600" cy="4824862"/>
          </a:xfrm>
          <a:prstGeom prst="rect">
            <a:avLst/>
          </a:prstGeom>
        </p:spPr>
        <p:txBody>
          <a:bodyPr>
            <a:noAutofit/>
          </a:bodyPr>
          <a:lstStyle/>
          <a:p>
            <a:pPr marL="0" indent="0">
              <a:lnSpc>
                <a:spcPct val="170000"/>
              </a:lnSpc>
              <a:buNone/>
            </a:pPr>
            <a:r>
              <a:rPr lang="es-ES_tradnl" sz="1200" dirty="0">
                <a:latin typeface="Calibri" panose="020F0502020204030204" pitchFamily="34" charset="0"/>
              </a:rPr>
              <a:t>Circular conjunta 012 de  marzo de 2018 – Secretaria General – Veeduría Distrital – Directrices para la implementación del MODELO INTEGRADO DE PLANEACIÓN Y GESTIÓN  -MIPG en el Distrito Capital.</a:t>
            </a:r>
            <a:endParaRPr lang="es-ES" sz="1050" b="1" dirty="0"/>
          </a:p>
          <a:p>
            <a:pPr marL="0" indent="0" algn="just">
              <a:lnSpc>
                <a:spcPct val="170000"/>
              </a:lnSpc>
              <a:buNone/>
            </a:pPr>
            <a:r>
              <a:rPr lang="es-ES_tradnl" sz="1050" dirty="0"/>
              <a:t>A </a:t>
            </a:r>
            <a:r>
              <a:rPr lang="es-ES_tradnl" sz="1100" dirty="0">
                <a:latin typeface="Calibri" panose="020F0502020204030204" pitchFamily="34" charset="0"/>
              </a:rPr>
              <a:t>continuación se transcriben los lineamientos dados a través de la referida circular: </a:t>
            </a:r>
          </a:p>
          <a:p>
            <a:pPr marL="0" indent="0" algn="just">
              <a:lnSpc>
                <a:spcPct val="170000"/>
              </a:lnSpc>
              <a:buNone/>
            </a:pPr>
            <a:r>
              <a:rPr lang="es-ES_tradnl" sz="1100" dirty="0">
                <a:latin typeface="Calibri" panose="020F0502020204030204" pitchFamily="34" charset="0"/>
              </a:rPr>
              <a:t>“…Teniendo en cuanta que  el artículo 2.2.22.3.4. del Decreto 1083 de 2015 modificado por el decreto 1499 de 2017 prevé la implementación de este modelo a nivel territorial, la Secretaria General de la Alcaldía de Bogotá y la Veeduría Distrital emiten los siguientes lineamientos:</a:t>
            </a:r>
            <a:endParaRPr lang="es-CO" sz="1100" dirty="0">
              <a:latin typeface="Calibri" panose="020F0502020204030204" pitchFamily="34" charset="0"/>
            </a:endParaRPr>
          </a:p>
          <a:p>
            <a:pPr marL="0" indent="0" algn="just">
              <a:lnSpc>
                <a:spcPct val="170000"/>
              </a:lnSpc>
              <a:buNone/>
            </a:pPr>
            <a:r>
              <a:rPr lang="es-ES_tradnl" sz="1100" u="sng" dirty="0">
                <a:latin typeface="Calibri" panose="020F0502020204030204" pitchFamily="34" charset="0"/>
              </a:rPr>
              <a:t>El distrito se encuentra en un período de adecuación entre el sistema de gestión actual y el Modelo Integrado de Planeación y Gestión  -MIPG- </a:t>
            </a:r>
            <a:r>
              <a:rPr lang="es-ES_tradnl" sz="1100" dirty="0">
                <a:latin typeface="Calibri" panose="020F0502020204030204" pitchFamily="34" charset="0"/>
              </a:rPr>
              <a:t>, y hasta tanto se actualicen los marcos normativos a nivel distrital y se impartan los lineamientos respecto de la armonización de todas las dimensiones en el marco de la estrategia de implementación del modelo, tanto los Jefes de las Oficinas Asesoras de Planeación como los Jefes y  Asesores de Control Interno continuarán desarrollando sus funciones conforme la normativa vigente. Lo anterior, teniendo en cuenta su rol estratégico en el proceso de adecuación, maduración y consolidación de MIPG en las entidades distritales. </a:t>
            </a:r>
          </a:p>
          <a:p>
            <a:pPr marL="0" indent="0" algn="just">
              <a:lnSpc>
                <a:spcPct val="170000"/>
              </a:lnSpc>
              <a:buNone/>
            </a:pPr>
            <a:r>
              <a:rPr lang="es-ES_tradnl" sz="1100" dirty="0">
                <a:latin typeface="Calibri" panose="020F0502020204030204" pitchFamily="34" charset="0"/>
              </a:rPr>
              <a:t>Así las cosas y con miras asegurar la implementación gradual y progresiva del modelo en las entidades distritales </a:t>
            </a:r>
            <a:r>
              <a:rPr lang="es-ES_tradnl" sz="1100" u="sng" dirty="0">
                <a:latin typeface="Calibri" panose="020F0502020204030204" pitchFamily="34" charset="0"/>
              </a:rPr>
              <a:t>se prevé surtir bajo la coordinación de la Secretaría General y con el acompañamiento de la Veeduría Distrital una estrategia de ejecución estructurada en cuatro fases: alistamiento, direccionamiento, implementación y seguimiento</a:t>
            </a:r>
            <a:r>
              <a:rPr lang="es-ES_tradnl" sz="1100" dirty="0">
                <a:latin typeface="Calibri" panose="020F0502020204030204" pitchFamily="34" charset="0"/>
              </a:rPr>
              <a:t>.</a:t>
            </a:r>
            <a:endParaRPr lang="es-CO" sz="1100" dirty="0">
              <a:latin typeface="Calibri" panose="020F0502020204030204" pitchFamily="34" charset="0"/>
            </a:endParaRPr>
          </a:p>
        </p:txBody>
      </p:sp>
      <p:sp>
        <p:nvSpPr>
          <p:cNvPr id="8" name="CuadroTexto 3">
            <a:extLst>
              <a:ext uri="{FF2B5EF4-FFF2-40B4-BE49-F238E27FC236}">
                <a16:creationId xmlns:a16="http://schemas.microsoft.com/office/drawing/2014/main" id="{AB11CE2A-2472-C144-BE49-6DB6BDB020C6}"/>
              </a:ext>
            </a:extLst>
          </p:cNvPr>
          <p:cNvSpPr txBox="1"/>
          <p:nvPr/>
        </p:nvSpPr>
        <p:spPr>
          <a:xfrm>
            <a:off x="0" y="273600"/>
            <a:ext cx="6555345" cy="461665"/>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2400" b="1" dirty="0"/>
              <a:t>Concepto DAFP</a:t>
            </a:r>
          </a:p>
        </p:txBody>
      </p:sp>
    </p:spTree>
    <p:extLst>
      <p:ext uri="{BB962C8B-B14F-4D97-AF65-F5344CB8AC3E}">
        <p14:creationId xmlns:p14="http://schemas.microsoft.com/office/powerpoint/2010/main" val="779490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CuadroTexto"/>
          <p:cNvSpPr txBox="1"/>
          <p:nvPr/>
        </p:nvSpPr>
        <p:spPr>
          <a:xfrm>
            <a:off x="-1" y="0"/>
            <a:ext cx="9144000" cy="954107"/>
          </a:xfrm>
          <a:prstGeom prst="rect">
            <a:avLst/>
          </a:prstGeom>
          <a:solidFill>
            <a:srgbClr val="7D1C6A"/>
          </a:solidFill>
        </p:spPr>
        <p:txBody>
          <a:bodyPr wrap="square" rtlCol="0">
            <a:spAutoFit/>
          </a:bodyPr>
          <a:lstStyle/>
          <a:p>
            <a:pPr algn="ctr"/>
            <a:r>
              <a:rPr lang="es-CO" sz="2800" b="1" dirty="0">
                <a:solidFill>
                  <a:schemeClr val="bg1"/>
                </a:solidFill>
              </a:rPr>
              <a:t>Líneas Estratégicas</a:t>
            </a:r>
          </a:p>
          <a:p>
            <a:pPr algn="ctr"/>
            <a:r>
              <a:rPr lang="es-CO" sz="2800" b="1" dirty="0">
                <a:solidFill>
                  <a:schemeClr val="bg1"/>
                </a:solidFill>
              </a:rPr>
              <a:t>Planes Decreto 612 de 2018 </a:t>
            </a:r>
            <a:endParaRPr lang="es-CO" sz="2000" b="1" dirty="0">
              <a:solidFill>
                <a:schemeClr val="bg1"/>
              </a:solidFill>
            </a:endParaRPr>
          </a:p>
        </p:txBody>
      </p:sp>
      <p:pic>
        <p:nvPicPr>
          <p:cNvPr id="3" name="Imagen 2"/>
          <p:cNvPicPr>
            <a:picLocks noChangeAspect="1"/>
          </p:cNvPicPr>
          <p:nvPr/>
        </p:nvPicPr>
        <p:blipFill>
          <a:blip r:embed="rId2"/>
          <a:stretch>
            <a:fillRect/>
          </a:stretch>
        </p:blipFill>
        <p:spPr>
          <a:xfrm>
            <a:off x="183635" y="1757467"/>
            <a:ext cx="8960364" cy="4289164"/>
          </a:xfrm>
          <a:prstGeom prst="rect">
            <a:avLst/>
          </a:prstGeom>
        </p:spPr>
      </p:pic>
      <p:sp>
        <p:nvSpPr>
          <p:cNvPr id="6" name="CuadroTexto 5"/>
          <p:cNvSpPr txBox="1"/>
          <p:nvPr/>
        </p:nvSpPr>
        <p:spPr>
          <a:xfrm>
            <a:off x="283454" y="1135973"/>
            <a:ext cx="2443958" cy="461665"/>
          </a:xfrm>
          <a:prstGeom prst="rect">
            <a:avLst/>
          </a:prstGeom>
          <a:noFill/>
          <a:ln>
            <a:solidFill>
              <a:srgbClr val="FF0000"/>
            </a:solidFill>
          </a:ln>
        </p:spPr>
        <p:txBody>
          <a:bodyPr wrap="square" rtlCol="0">
            <a:spAutoFit/>
          </a:bodyPr>
          <a:lstStyle/>
          <a:p>
            <a:pPr algn="ctr"/>
            <a:r>
              <a:rPr lang="es-CO" sz="1200" dirty="0"/>
              <a:t>PLATAFORMA ESTRATEGICA</a:t>
            </a:r>
          </a:p>
          <a:p>
            <a:pPr algn="ctr"/>
            <a:r>
              <a:rPr lang="es-CO" sz="1200" dirty="0"/>
              <a:t>Resolución 126 de 2018</a:t>
            </a:r>
          </a:p>
        </p:txBody>
      </p:sp>
      <p:sp>
        <p:nvSpPr>
          <p:cNvPr id="7" name="CuadroTexto 6"/>
          <p:cNvSpPr txBox="1"/>
          <p:nvPr/>
        </p:nvSpPr>
        <p:spPr>
          <a:xfrm>
            <a:off x="2984003" y="1121368"/>
            <a:ext cx="5994956" cy="584775"/>
          </a:xfrm>
          <a:prstGeom prst="rect">
            <a:avLst/>
          </a:prstGeom>
          <a:noFill/>
          <a:ln>
            <a:solidFill>
              <a:srgbClr val="FF0000"/>
            </a:solidFill>
          </a:ln>
        </p:spPr>
        <p:txBody>
          <a:bodyPr wrap="square" rtlCol="0">
            <a:spAutoFit/>
          </a:bodyPr>
          <a:lstStyle/>
          <a:p>
            <a:pPr algn="ctr"/>
            <a:r>
              <a:rPr lang="es-CO" sz="1600" dirty="0"/>
              <a:t>Integración Planes Institucionales</a:t>
            </a:r>
          </a:p>
          <a:p>
            <a:pPr algn="ctr"/>
            <a:endParaRPr lang="es-CO" sz="1600" dirty="0"/>
          </a:p>
        </p:txBody>
      </p:sp>
    </p:spTree>
    <p:extLst>
      <p:ext uri="{BB962C8B-B14F-4D97-AF65-F5344CB8AC3E}">
        <p14:creationId xmlns:p14="http://schemas.microsoft.com/office/powerpoint/2010/main" val="4138829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CuadroTexto"/>
          <p:cNvSpPr txBox="1"/>
          <p:nvPr/>
        </p:nvSpPr>
        <p:spPr>
          <a:xfrm>
            <a:off x="-1" y="0"/>
            <a:ext cx="9144000" cy="954107"/>
          </a:xfrm>
          <a:prstGeom prst="rect">
            <a:avLst/>
          </a:prstGeom>
          <a:solidFill>
            <a:srgbClr val="7D1C6A"/>
          </a:solidFill>
        </p:spPr>
        <p:txBody>
          <a:bodyPr wrap="square" rtlCol="0">
            <a:spAutoFit/>
          </a:bodyPr>
          <a:lstStyle/>
          <a:p>
            <a:pPr algn="ctr"/>
            <a:r>
              <a:rPr lang="es-CO" sz="2800" b="1" dirty="0">
                <a:solidFill>
                  <a:schemeClr val="bg1"/>
                </a:solidFill>
              </a:rPr>
              <a:t>Líneas Estratégicas</a:t>
            </a:r>
          </a:p>
          <a:p>
            <a:pPr algn="ctr"/>
            <a:r>
              <a:rPr lang="es-CO" sz="2800" b="1" dirty="0">
                <a:solidFill>
                  <a:schemeClr val="bg1"/>
                </a:solidFill>
              </a:rPr>
              <a:t>Planes Decreto 612 de 2018 </a:t>
            </a:r>
            <a:endParaRPr lang="es-CO" sz="2000" b="1" dirty="0">
              <a:solidFill>
                <a:schemeClr val="bg1"/>
              </a:solidFill>
            </a:endParaRPr>
          </a:p>
        </p:txBody>
      </p:sp>
      <p:sp>
        <p:nvSpPr>
          <p:cNvPr id="6" name="CuadroTexto 5"/>
          <p:cNvSpPr txBox="1"/>
          <p:nvPr/>
        </p:nvSpPr>
        <p:spPr>
          <a:xfrm>
            <a:off x="283454" y="1135973"/>
            <a:ext cx="2443958" cy="461665"/>
          </a:xfrm>
          <a:prstGeom prst="rect">
            <a:avLst/>
          </a:prstGeom>
          <a:noFill/>
          <a:ln>
            <a:solidFill>
              <a:srgbClr val="FF0000"/>
            </a:solidFill>
          </a:ln>
        </p:spPr>
        <p:txBody>
          <a:bodyPr wrap="square" rtlCol="0">
            <a:spAutoFit/>
          </a:bodyPr>
          <a:lstStyle/>
          <a:p>
            <a:pPr algn="ctr"/>
            <a:r>
              <a:rPr lang="es-CO" sz="1200" dirty="0"/>
              <a:t>PLATAFORMA ESTRATEGICA</a:t>
            </a:r>
          </a:p>
          <a:p>
            <a:pPr algn="ctr"/>
            <a:r>
              <a:rPr lang="es-CO" sz="1200" dirty="0"/>
              <a:t>Resolución 126 de 2018</a:t>
            </a:r>
          </a:p>
        </p:txBody>
      </p:sp>
      <p:sp>
        <p:nvSpPr>
          <p:cNvPr id="7" name="CuadroTexto 6"/>
          <p:cNvSpPr txBox="1"/>
          <p:nvPr/>
        </p:nvSpPr>
        <p:spPr>
          <a:xfrm>
            <a:off x="2984003" y="1121368"/>
            <a:ext cx="5994956" cy="584775"/>
          </a:xfrm>
          <a:prstGeom prst="rect">
            <a:avLst/>
          </a:prstGeom>
          <a:noFill/>
          <a:ln>
            <a:solidFill>
              <a:srgbClr val="FF0000"/>
            </a:solidFill>
          </a:ln>
        </p:spPr>
        <p:txBody>
          <a:bodyPr wrap="square" rtlCol="0">
            <a:spAutoFit/>
          </a:bodyPr>
          <a:lstStyle/>
          <a:p>
            <a:pPr algn="ctr"/>
            <a:r>
              <a:rPr lang="es-CO" sz="1600" dirty="0"/>
              <a:t>Integración Planes Institucionales</a:t>
            </a:r>
          </a:p>
          <a:p>
            <a:pPr algn="ctr"/>
            <a:endParaRPr lang="es-CO" sz="1600" dirty="0"/>
          </a:p>
        </p:txBody>
      </p:sp>
      <p:pic>
        <p:nvPicPr>
          <p:cNvPr id="2" name="Imagen 1"/>
          <p:cNvPicPr>
            <a:picLocks noChangeAspect="1"/>
          </p:cNvPicPr>
          <p:nvPr/>
        </p:nvPicPr>
        <p:blipFill>
          <a:blip r:embed="rId2"/>
          <a:stretch>
            <a:fillRect/>
          </a:stretch>
        </p:blipFill>
        <p:spPr>
          <a:xfrm>
            <a:off x="283454" y="1873404"/>
            <a:ext cx="8271240" cy="4848545"/>
          </a:xfrm>
          <a:prstGeom prst="rect">
            <a:avLst/>
          </a:prstGeom>
        </p:spPr>
      </p:pic>
    </p:spTree>
    <p:extLst>
      <p:ext uri="{BB962C8B-B14F-4D97-AF65-F5344CB8AC3E}">
        <p14:creationId xmlns:p14="http://schemas.microsoft.com/office/powerpoint/2010/main" val="2504316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p:cNvSpPr/>
          <p:nvPr/>
        </p:nvSpPr>
        <p:spPr>
          <a:xfrm>
            <a:off x="1729800" y="2196720"/>
            <a:ext cx="5036400" cy="1557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r>
              <a:rPr lang="es-CO" sz="9600" b="1" dirty="0">
                <a:solidFill>
                  <a:srgbClr val="004586"/>
                </a:solidFill>
                <a:latin typeface="Arial"/>
              </a:rPr>
              <a:t>Gracias</a:t>
            </a:r>
            <a:endParaRPr dirty="0">
              <a:solidFill>
                <a:prstClr val="black"/>
              </a:solidFill>
            </a:endParaRPr>
          </a:p>
        </p:txBody>
      </p:sp>
    </p:spTree>
    <p:extLst>
      <p:ext uri="{BB962C8B-B14F-4D97-AF65-F5344CB8AC3E}">
        <p14:creationId xmlns:p14="http://schemas.microsoft.com/office/powerpoint/2010/main" val="3098976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normAutofit fontScale="90000"/>
          </a:bodyPr>
          <a:lstStyle/>
          <a:p>
            <a:br>
              <a:rPr lang="es-CO" dirty="0">
                <a:latin typeface="Arial Narrow" panose="020B0606020202030204" pitchFamily="34" charset="0"/>
              </a:rPr>
            </a:br>
            <a:br>
              <a:rPr lang="es-CO" dirty="0">
                <a:latin typeface="Arial Narrow" panose="020B0606020202030204" pitchFamily="34" charset="0"/>
              </a:rPr>
            </a:br>
            <a:br>
              <a:rPr lang="es-CO" dirty="0">
                <a:latin typeface="Arial Narrow" panose="020B0606020202030204" pitchFamily="34" charset="0"/>
              </a:rPr>
            </a:br>
            <a:endParaRPr lang="es-CO" dirty="0"/>
          </a:p>
        </p:txBody>
      </p:sp>
      <p:sp>
        <p:nvSpPr>
          <p:cNvPr id="9" name="2 Rectángulo"/>
          <p:cNvSpPr>
            <a:spLocks noGrp="1"/>
          </p:cNvSpPr>
          <p:nvPr>
            <p:ph sz="half" idx="4294967295"/>
          </p:nvPr>
        </p:nvSpPr>
        <p:spPr>
          <a:xfrm>
            <a:off x="302638" y="1768865"/>
            <a:ext cx="8649554" cy="4629729"/>
          </a:xfrm>
          <a:prstGeom prst="rect">
            <a:avLst/>
          </a:prstGeom>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marL="214341" indent="-214341" algn="just">
              <a:lnSpc>
                <a:spcPct val="150000"/>
              </a:lnSpc>
            </a:pPr>
            <a:r>
              <a:rPr lang="es-CO" sz="1600" b="1" dirty="0">
                <a:solidFill>
                  <a:srgbClr val="FF0000"/>
                </a:solidFill>
                <a:latin typeface="Calibri" panose="020F0502020204030204" pitchFamily="34" charset="0"/>
              </a:rPr>
              <a:t>Institucionalidad</a:t>
            </a:r>
            <a:r>
              <a:rPr lang="es-CO" sz="1600" dirty="0">
                <a:solidFill>
                  <a:schemeClr val="tx1"/>
                </a:solidFill>
                <a:latin typeface="Calibri" panose="020F0502020204030204" pitchFamily="34" charset="0"/>
              </a:rPr>
              <a:t>: Conjunto de instancias que trabajan coordinadamente para establecer las reglas, condiciones, políticas, metodologías para que el Modelo funcione y logre sus objetivos. </a:t>
            </a:r>
          </a:p>
          <a:p>
            <a:pPr marL="0" indent="0" algn="just">
              <a:lnSpc>
                <a:spcPct val="150000"/>
              </a:lnSpc>
              <a:buNone/>
            </a:pPr>
            <a:r>
              <a:rPr lang="es-CO" sz="1600" u="sng" dirty="0">
                <a:solidFill>
                  <a:schemeClr val="tx1"/>
                </a:solidFill>
                <a:latin typeface="Calibri" panose="020F0502020204030204" pitchFamily="34" charset="0"/>
              </a:rPr>
              <a:t>(Resolución Comité Institucional de Gestión y Desempeño que en la FUGA se denominó COMITÉ DE DIRECCIÓN  (Resolución 126 de Julio de 2018).</a:t>
            </a:r>
          </a:p>
          <a:p>
            <a:pPr marL="214341" indent="-214341" algn="just">
              <a:lnSpc>
                <a:spcPct val="150000"/>
              </a:lnSpc>
            </a:pPr>
            <a:r>
              <a:rPr lang="es-CO" sz="1600" b="1" dirty="0">
                <a:solidFill>
                  <a:srgbClr val="FF0000"/>
                </a:solidFill>
                <a:latin typeface="Calibri" panose="020F0502020204030204" pitchFamily="34" charset="0"/>
              </a:rPr>
              <a:t>Operación: </a:t>
            </a:r>
            <a:r>
              <a:rPr lang="es-CO" sz="1600" dirty="0">
                <a:solidFill>
                  <a:schemeClr val="tx1"/>
                </a:solidFill>
                <a:latin typeface="Calibri" panose="020F0502020204030204" pitchFamily="34" charset="0"/>
              </a:rPr>
              <a:t>Conjunto de dimensiones que agrupan las políticas de gestión y desempeño institucional, que implementadas de manera articulada e intercomunicada, permitirán que el Modelo funcione. </a:t>
            </a:r>
          </a:p>
          <a:p>
            <a:pPr marL="214341" indent="-214341" algn="just">
              <a:lnSpc>
                <a:spcPct val="150000"/>
              </a:lnSpc>
            </a:pPr>
            <a:r>
              <a:rPr lang="es-CO" sz="1600" b="1" dirty="0">
                <a:solidFill>
                  <a:srgbClr val="FF0000"/>
                </a:solidFill>
                <a:latin typeface="Calibri" panose="020F0502020204030204" pitchFamily="34" charset="0"/>
              </a:rPr>
              <a:t>Medición: </a:t>
            </a:r>
            <a:r>
              <a:rPr lang="es-CO" sz="1600" dirty="0">
                <a:solidFill>
                  <a:schemeClr val="tx1"/>
                </a:solidFill>
                <a:latin typeface="Calibri" panose="020F0502020204030204" pitchFamily="34" charset="0"/>
              </a:rPr>
              <a:t>Instrumentos y métodos que permiten medir y valorar la gestión y el desempeño de las entidades públicas.</a:t>
            </a:r>
          </a:p>
          <a:p>
            <a:pPr marL="557287" lvl="1" indent="-214341" algn="just">
              <a:lnSpc>
                <a:spcPct val="150000"/>
              </a:lnSpc>
            </a:pPr>
            <a:r>
              <a:rPr lang="es-CO" sz="1600" u="sng" dirty="0">
                <a:solidFill>
                  <a:schemeClr val="tx1"/>
                </a:solidFill>
                <a:latin typeface="Calibri" panose="020F0502020204030204" pitchFamily="34" charset="0"/>
              </a:rPr>
              <a:t>Resultados FURAG II – Informe DAFP – Corte 2017 – Informe Abril de 2018</a:t>
            </a:r>
          </a:p>
          <a:p>
            <a:pPr marL="557287" lvl="1" indent="-214341" algn="just">
              <a:lnSpc>
                <a:spcPct val="150000"/>
              </a:lnSpc>
            </a:pPr>
            <a:r>
              <a:rPr lang="es-CO" sz="1600" u="sng" dirty="0">
                <a:solidFill>
                  <a:schemeClr val="tx1"/>
                </a:solidFill>
                <a:latin typeface="Calibri" panose="020F0502020204030204" pitchFamily="34" charset="0"/>
              </a:rPr>
              <a:t>Audito diagnósticos aplicados en los meses de Mayo y Junio de 2018.</a:t>
            </a:r>
          </a:p>
        </p:txBody>
      </p:sp>
      <p:sp>
        <p:nvSpPr>
          <p:cNvPr id="8" name="CuadroTexto 3">
            <a:extLst>
              <a:ext uri="{FF2B5EF4-FFF2-40B4-BE49-F238E27FC236}">
                <a16:creationId xmlns:a16="http://schemas.microsoft.com/office/drawing/2014/main" id="{AB11CE2A-2472-C144-BE49-6DB6BDB020C6}"/>
              </a:ext>
            </a:extLst>
          </p:cNvPr>
          <p:cNvSpPr txBox="1"/>
          <p:nvPr/>
        </p:nvSpPr>
        <p:spPr>
          <a:xfrm>
            <a:off x="0" y="273600"/>
            <a:ext cx="6864439" cy="507831"/>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s-CO" sz="2700" b="1" dirty="0">
                <a:effectLst>
                  <a:outerShdw blurRad="38100" dist="38100" dir="2700000" algn="tl">
                    <a:srgbClr val="000000">
                      <a:alpha val="43137"/>
                    </a:srgbClr>
                  </a:outerShdw>
                </a:effectLst>
                <a:latin typeface="Arial Narrow" panose="020B0606020202030204" pitchFamily="34" charset="0"/>
              </a:rPr>
              <a:t>MIPG cuenta con tres componentes:</a:t>
            </a:r>
          </a:p>
        </p:txBody>
      </p:sp>
    </p:spTree>
    <p:extLst>
      <p:ext uri="{BB962C8B-B14F-4D97-AF65-F5344CB8AC3E}">
        <p14:creationId xmlns:p14="http://schemas.microsoft.com/office/powerpoint/2010/main" val="790638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36824" y="1082745"/>
            <a:ext cx="8134597" cy="1731243"/>
          </a:xfrm>
          <a:prstGeom prst="rect">
            <a:avLst/>
          </a:prstGeom>
          <a:ln w="3175">
            <a:solidFill>
              <a:srgbClr val="0070C0"/>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es-CO" sz="2400" b="1" dirty="0">
                <a:solidFill>
                  <a:srgbClr val="003366"/>
                </a:solidFill>
                <a:latin typeface="Arial Narrow" pitchFamily="34" charset="0"/>
                <a:ea typeface="Segoe UI" panose="020B0502040204020203" pitchFamily="34" charset="0"/>
                <a:cs typeface="Arial" panose="020B0604020202020204" pitchFamily="34" charset="0"/>
              </a:rPr>
              <a:t>Dimensiones</a:t>
            </a:r>
          </a:p>
          <a:p>
            <a:pPr algn="just">
              <a:lnSpc>
                <a:spcPct val="150000"/>
              </a:lnSpc>
            </a:pPr>
            <a:endParaRPr lang="es-CO" sz="800" b="1" dirty="0">
              <a:solidFill>
                <a:srgbClr val="003366"/>
              </a:solidFill>
              <a:latin typeface="Arial Narrow" pitchFamily="34" charset="0"/>
              <a:ea typeface="Segoe UI" panose="020B0502040204020203" pitchFamily="34" charset="0"/>
              <a:cs typeface="Arial" panose="020B0604020202020204" pitchFamily="34" charset="0"/>
            </a:endParaRPr>
          </a:p>
          <a:p>
            <a:pPr algn="just"/>
            <a:r>
              <a:rPr lang="es-CO" sz="1600" dirty="0">
                <a:latin typeface="Arial Narrow" panose="020B0606020202030204" pitchFamily="34" charset="0"/>
              </a:rPr>
              <a:t>Políticas, prácticas, elementos e instrumentos con un propósito común, que permiten desarrollar un proceso de gestión estratégica que se adapta a las características particulares de cada entidad.</a:t>
            </a:r>
          </a:p>
          <a:p>
            <a:pPr algn="just"/>
            <a:endParaRPr lang="es-CO" sz="1050" dirty="0">
              <a:latin typeface="Arial Narrow" panose="020B0606020202030204" pitchFamily="34" charset="0"/>
            </a:endParaRPr>
          </a:p>
          <a:p>
            <a:pPr algn="just"/>
            <a:r>
              <a:rPr lang="es-CO" sz="1600" dirty="0">
                <a:latin typeface="Arial Narrow" panose="020B0606020202030204" pitchFamily="34" charset="0"/>
              </a:rPr>
              <a:t>El MIPG se desarrolla a través de 7 Dimensiones Operativas:</a:t>
            </a:r>
            <a:endParaRPr lang="es-CO" sz="1100" dirty="0">
              <a:latin typeface="Arial Narrow" panose="020B0606020202030204" pitchFamily="34" charset="0"/>
            </a:endParaRP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4205" y="3307101"/>
            <a:ext cx="5773489" cy="31806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uadroTexto 3">
            <a:extLst>
              <a:ext uri="{FF2B5EF4-FFF2-40B4-BE49-F238E27FC236}">
                <a16:creationId xmlns:a16="http://schemas.microsoft.com/office/drawing/2014/main" id="{AB11CE2A-2472-C144-BE49-6DB6BDB020C6}"/>
              </a:ext>
            </a:extLst>
          </p:cNvPr>
          <p:cNvSpPr txBox="1"/>
          <p:nvPr/>
        </p:nvSpPr>
        <p:spPr>
          <a:xfrm>
            <a:off x="0" y="111617"/>
            <a:ext cx="6722772" cy="677108"/>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_tradnl" sz="1900" dirty="0">
                <a:solidFill>
                  <a:schemeClr val="bg1"/>
                </a:solidFill>
                <a:latin typeface="Calibri" panose="020F0502020204030204" pitchFamily="34" charset="0"/>
              </a:rPr>
              <a:t>Operación MODELO INTEGRADO DE PLANEACIÓN Y GESTIÓN  -MIPG en el Distrito Capital-</a:t>
            </a:r>
            <a:endParaRPr lang="es-ES" sz="19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41243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20634" y="1270661"/>
            <a:ext cx="8609609" cy="1284967"/>
          </a:xfrm>
          <a:prstGeom prst="rect">
            <a:avLst/>
          </a:prstGeom>
          <a:ln w="9525">
            <a:solidFill>
              <a:srgbClr val="0070C0"/>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es-CO" sz="1500" b="1" dirty="0">
                <a:solidFill>
                  <a:srgbClr val="003366"/>
                </a:solidFill>
                <a:latin typeface="Arial Narrow" pitchFamily="34" charset="0"/>
                <a:ea typeface="Segoe UI" panose="020B0502040204020203" pitchFamily="34" charset="0"/>
                <a:cs typeface="Arial" panose="020B0604020202020204" pitchFamily="34" charset="0"/>
              </a:rPr>
              <a:t>Políticas: </a:t>
            </a:r>
            <a:r>
              <a:rPr lang="es-CO" sz="1600" dirty="0">
                <a:latin typeface="Arial Narrow" panose="020B0606020202030204" pitchFamily="34" charset="0"/>
              </a:rPr>
              <a:t>Lineamientos formulados por los líderes de política para el desarrollo de la gestión y el desempeño institucional de las entidades y organismos del Estado, que guían la implementación del MIPG</a:t>
            </a:r>
            <a:r>
              <a:rPr lang="es-CO" dirty="0">
                <a:latin typeface="Arial Narrow" panose="020B0606020202030204" pitchFamily="34" charset="0"/>
              </a:rPr>
              <a:t>.</a:t>
            </a:r>
          </a:p>
          <a:p>
            <a:pPr algn="just"/>
            <a:endParaRPr lang="es-CO" sz="1050" dirty="0">
              <a:latin typeface="Arial Narrow" panose="020B0606020202030204" pitchFamily="34" charset="0"/>
            </a:endParaRPr>
          </a:p>
          <a:p>
            <a:pPr algn="just"/>
            <a:r>
              <a:rPr lang="es-CO" sz="1600" dirty="0">
                <a:latin typeface="Arial Narrow" panose="020B0606020202030204" pitchFamily="34" charset="0"/>
              </a:rPr>
              <a:t>Para la implementación y el desarrollo del MIPG se cuenta con 16 políticas:</a:t>
            </a:r>
            <a:endParaRPr lang="es-CO" dirty="0">
              <a:latin typeface="Arial Narrow" panose="020B0606020202030204" pitchFamily="34" charset="0"/>
            </a:endParaRPr>
          </a:p>
        </p:txBody>
      </p:sp>
      <p:pic>
        <p:nvPicPr>
          <p:cNvPr id="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665" y="2659490"/>
            <a:ext cx="6571545" cy="419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3">
            <a:extLst>
              <a:ext uri="{FF2B5EF4-FFF2-40B4-BE49-F238E27FC236}">
                <a16:creationId xmlns:a16="http://schemas.microsoft.com/office/drawing/2014/main" id="{AB11CE2A-2472-C144-BE49-6DB6BDB020C6}"/>
              </a:ext>
            </a:extLst>
          </p:cNvPr>
          <p:cNvSpPr txBox="1"/>
          <p:nvPr/>
        </p:nvSpPr>
        <p:spPr>
          <a:xfrm>
            <a:off x="0" y="315133"/>
            <a:ext cx="6519553" cy="646331"/>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_tradnl" dirty="0">
                <a:solidFill>
                  <a:schemeClr val="bg1"/>
                </a:solidFill>
                <a:latin typeface="Calibri" panose="020F0502020204030204" pitchFamily="34" charset="0"/>
              </a:rPr>
              <a:t>Operación MODELO INTEGRADO DE PLANEACIÓN Y GESTIÓN  -MIPG en el Distrito Capital-</a:t>
            </a:r>
            <a:endParaRPr lang="es-ES" dirty="0">
              <a:solidFill>
                <a:schemeClr val="bg1"/>
              </a:solidFill>
              <a:latin typeface="Calibri" panose="020F0502020204030204" pitchFamily="34" charset="0"/>
            </a:endParaRPr>
          </a:p>
        </p:txBody>
      </p:sp>
    </p:spTree>
    <p:extLst>
      <p:ext uri="{BB962C8B-B14F-4D97-AF65-F5344CB8AC3E}">
        <p14:creationId xmlns:p14="http://schemas.microsoft.com/office/powerpoint/2010/main" val="83091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250" fill="hold"/>
                                        <p:tgtEl>
                                          <p:spTgt spid="39"/>
                                        </p:tgtEl>
                                        <p:attrNameLst>
                                          <p:attrName>ppt_w</p:attrName>
                                        </p:attrNameLst>
                                      </p:cBhvr>
                                      <p:tavLst>
                                        <p:tav tm="0">
                                          <p:val>
                                            <p:fltVal val="0"/>
                                          </p:val>
                                        </p:tav>
                                        <p:tav tm="100000">
                                          <p:val>
                                            <p:strVal val="#ppt_w"/>
                                          </p:val>
                                        </p:tav>
                                      </p:tavLst>
                                    </p:anim>
                                    <p:anim calcmode="lin" valueType="num">
                                      <p:cBhvr>
                                        <p:cTn id="13" dur="1250" fill="hold"/>
                                        <p:tgtEl>
                                          <p:spTgt spid="39"/>
                                        </p:tgtEl>
                                        <p:attrNameLst>
                                          <p:attrName>ppt_h</p:attrName>
                                        </p:attrNameLst>
                                      </p:cBhvr>
                                      <p:tavLst>
                                        <p:tav tm="0">
                                          <p:val>
                                            <p:fltVal val="0"/>
                                          </p:val>
                                        </p:tav>
                                        <p:tav tm="100000">
                                          <p:val>
                                            <p:strVal val="#ppt_h"/>
                                          </p:val>
                                        </p:tav>
                                      </p:tavLst>
                                    </p:anim>
                                    <p:anim calcmode="lin" valueType="num">
                                      <p:cBhvr>
                                        <p:cTn id="14" dur="1250" fill="hold"/>
                                        <p:tgtEl>
                                          <p:spTgt spid="39"/>
                                        </p:tgtEl>
                                        <p:attrNameLst>
                                          <p:attrName>style.rotation</p:attrName>
                                        </p:attrNameLst>
                                      </p:cBhvr>
                                      <p:tavLst>
                                        <p:tav tm="0">
                                          <p:val>
                                            <p:fltVal val="90"/>
                                          </p:val>
                                        </p:tav>
                                        <p:tav tm="100000">
                                          <p:val>
                                            <p:fltVal val="0"/>
                                          </p:val>
                                        </p:tav>
                                      </p:tavLst>
                                    </p:anim>
                                    <p:animEffect transition="in" filter="fade">
                                      <p:cBhvr>
                                        <p:cTn id="15" dur="1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4294967295"/>
          </p:nvPr>
        </p:nvSpPr>
        <p:spPr>
          <a:xfrm>
            <a:off x="458742" y="1898754"/>
            <a:ext cx="4038600" cy="3394914"/>
          </a:xfrm>
          <a:prstGeom prst="rect">
            <a:avLst/>
          </a:prstGeom>
        </p:spPr>
        <p:txBody>
          <a:bodyPr>
            <a:normAutofit fontScale="92500" lnSpcReduction="10000"/>
          </a:bodyPr>
          <a:lstStyle/>
          <a:p>
            <a:endParaRPr lang="es-CO" dirty="0"/>
          </a:p>
          <a:p>
            <a:pPr algn="just"/>
            <a:r>
              <a:rPr lang="es-CO" sz="2100" dirty="0">
                <a:latin typeface="Calibri" panose="020F0502020204030204" pitchFamily="34" charset="0"/>
              </a:rPr>
              <a:t>El índice de desempeño institucional refleja el grado de orientación que tiene la entidad hacia la eficacia (la medida en que se logran los resultados institucionales), eficiencia (la medida en que los recursos e insumos son utilizados para alcanzar los resultados) y calidad (la medida en la que se asegura que el producto y/o prestación del servicio responde a atender las necesidades y problemas de sus grupos de valor). </a:t>
            </a:r>
          </a:p>
        </p:txBody>
      </p:sp>
      <p:sp>
        <p:nvSpPr>
          <p:cNvPr id="3" name="CuadroTexto 3">
            <a:extLst>
              <a:ext uri="{FF2B5EF4-FFF2-40B4-BE49-F238E27FC236}">
                <a16:creationId xmlns:a16="http://schemas.microsoft.com/office/drawing/2014/main" id="{AB11CE2A-2472-C144-BE49-6DB6BDB020C6}"/>
              </a:ext>
            </a:extLst>
          </p:cNvPr>
          <p:cNvSpPr txBox="1"/>
          <p:nvPr/>
        </p:nvSpPr>
        <p:spPr>
          <a:xfrm>
            <a:off x="0" y="25858"/>
            <a:ext cx="6626431" cy="928203"/>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defTabSz="914400">
              <a:lnSpc>
                <a:spcPct val="80000"/>
              </a:lnSpc>
              <a:spcBef>
                <a:spcPts val="1000"/>
              </a:spcBef>
            </a:pPr>
            <a:r>
              <a:rPr lang="es-ES_tradnl" sz="1900" dirty="0">
                <a:solidFill>
                  <a:schemeClr val="bg1"/>
                </a:solidFill>
                <a:latin typeface="Calibri" panose="020F0502020204030204" pitchFamily="34" charset="0"/>
              </a:rPr>
              <a:t>Resultados FURAG II - I</a:t>
            </a:r>
            <a:r>
              <a:rPr lang="es-CO" sz="1900" dirty="0">
                <a:solidFill>
                  <a:schemeClr val="bg1"/>
                </a:solidFill>
                <a:latin typeface="Calibri" panose="020F0502020204030204" pitchFamily="34" charset="0"/>
              </a:rPr>
              <a:t>índice de desempeño institucional de la FUGA – Corte 2017  –Informe Abril 2018 -  </a:t>
            </a:r>
          </a:p>
          <a:p>
            <a:pPr algn="just" defTabSz="914400">
              <a:lnSpc>
                <a:spcPct val="80000"/>
              </a:lnSpc>
              <a:spcBef>
                <a:spcPts val="1000"/>
              </a:spcBef>
            </a:pPr>
            <a:endParaRPr lang="es-CO" sz="1900" dirty="0">
              <a:solidFill>
                <a:schemeClr val="bg1"/>
              </a:solidFill>
              <a:latin typeface="Calibri" panose="020F0502020204030204" pitchFamily="34" charset="0"/>
            </a:endParaRPr>
          </a:p>
        </p:txBody>
      </p:sp>
      <p:pic>
        <p:nvPicPr>
          <p:cNvPr id="7" name="Imagen 6"/>
          <p:cNvPicPr/>
          <p:nvPr/>
        </p:nvPicPr>
        <p:blipFill rotWithShape="1">
          <a:blip r:embed="rId2"/>
          <a:srcRect l="24893" t="43872" r="24417" b="27551"/>
          <a:stretch/>
        </p:blipFill>
        <p:spPr bwMode="auto">
          <a:xfrm>
            <a:off x="4851844" y="3050909"/>
            <a:ext cx="3996964" cy="1890456"/>
          </a:xfrm>
          <a:prstGeom prst="rect">
            <a:avLst/>
          </a:prstGeom>
          <a:ln>
            <a:noFill/>
          </a:ln>
          <a:extLst>
            <a:ext uri="{53640926-AAD7-44D8-BBD7-CCE9431645EC}">
              <a14:shadowObscured xmlns:a14="http://schemas.microsoft.com/office/drawing/2010/main"/>
            </a:ext>
          </a:extLst>
        </p:spPr>
      </p:pic>
      <p:sp>
        <p:nvSpPr>
          <p:cNvPr id="8" name="CuadroTexto 7"/>
          <p:cNvSpPr txBox="1"/>
          <p:nvPr/>
        </p:nvSpPr>
        <p:spPr>
          <a:xfrm>
            <a:off x="250958" y="5589522"/>
            <a:ext cx="8750111" cy="507831"/>
          </a:xfrm>
          <a:prstGeom prst="rect">
            <a:avLst/>
          </a:prstGeom>
          <a:noFill/>
        </p:spPr>
        <p:txBody>
          <a:bodyPr wrap="square" rtlCol="0">
            <a:spAutoFit/>
          </a:bodyPr>
          <a:lstStyle/>
          <a:p>
            <a:r>
              <a:rPr lang="es-CO" sz="1350" dirty="0"/>
              <a:t>*Informe de desempeño y gestión institucional – DAFP - Abril 2018.</a:t>
            </a:r>
          </a:p>
          <a:p>
            <a:endParaRPr lang="es-CO" sz="1350" dirty="0"/>
          </a:p>
        </p:txBody>
      </p:sp>
    </p:spTree>
    <p:extLst>
      <p:ext uri="{BB962C8B-B14F-4D97-AF65-F5344CB8AC3E}">
        <p14:creationId xmlns:p14="http://schemas.microsoft.com/office/powerpoint/2010/main" val="52024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376764" y="1993117"/>
            <a:ext cx="8071975" cy="270065"/>
          </a:xfrm>
          <a:prstGeom prst="rect">
            <a:avLst/>
          </a:prstGeom>
        </p:spPr>
        <p:txBody>
          <a:bodyPr vert="horz" lIns="68589" tIns="34294" rIns="68589" bIns="34294" rtlCol="0" anchor="ctr">
            <a:noAutofit/>
          </a:bodyPr>
          <a:lstStyle>
            <a:lvl1pPr algn="ctr" defTabSz="914400" rtl="0" eaLnBrk="1" latinLnBrk="0" hangingPunct="1">
              <a:spcBef>
                <a:spcPct val="0"/>
              </a:spcBef>
              <a:buNone/>
              <a:defRPr sz="1800" kern="1200">
                <a:solidFill>
                  <a:schemeClr val="tx1"/>
                </a:solidFill>
                <a:latin typeface="Arial Narrow" pitchFamily="34" charset="0"/>
                <a:ea typeface="+mj-ea"/>
                <a:cs typeface="+mj-cs"/>
              </a:defRPr>
            </a:lvl1pPr>
          </a:lstStyle>
          <a:p>
            <a:pPr marL="228600" indent="-228600" algn="just">
              <a:lnSpc>
                <a:spcPct val="70000"/>
              </a:lnSpc>
              <a:spcBef>
                <a:spcPts val="1000"/>
              </a:spcBef>
              <a:buFont typeface="Arial" panose="020B0604020202020204" pitchFamily="34" charset="0"/>
              <a:buChar char="•"/>
            </a:pPr>
            <a:r>
              <a:rPr lang="es-CO" sz="1600" dirty="0">
                <a:latin typeface="Calibri" panose="020F0502020204030204" pitchFamily="34" charset="0"/>
                <a:ea typeface="+mn-ea"/>
                <a:cs typeface="+mn-cs"/>
              </a:rPr>
              <a:t>Se aplicó la escala de calificación, dada por el DAFP, así:</a:t>
            </a:r>
          </a:p>
        </p:txBody>
      </p:sp>
      <p:graphicFrame>
        <p:nvGraphicFramePr>
          <p:cNvPr id="3" name="2 Tabla"/>
          <p:cNvGraphicFramePr>
            <a:graphicFrameLocks noGrp="1"/>
          </p:cNvGraphicFramePr>
          <p:nvPr>
            <p:extLst>
              <p:ext uri="{D42A27DB-BD31-4B8C-83A1-F6EECF244321}">
                <p14:modId xmlns:p14="http://schemas.microsoft.com/office/powerpoint/2010/main" val="3929141852"/>
              </p:ext>
            </p:extLst>
          </p:nvPr>
        </p:nvGraphicFramePr>
        <p:xfrm>
          <a:off x="2627290" y="2907036"/>
          <a:ext cx="3901024" cy="2905980"/>
        </p:xfrm>
        <a:graphic>
          <a:graphicData uri="http://schemas.openxmlformats.org/drawingml/2006/table">
            <a:tbl>
              <a:tblPr>
                <a:tableStyleId>{5C22544A-7EE6-4342-B048-85BDC9FD1C3A}</a:tableStyleId>
              </a:tblPr>
              <a:tblGrid>
                <a:gridCol w="1063916">
                  <a:extLst>
                    <a:ext uri="{9D8B030D-6E8A-4147-A177-3AD203B41FA5}">
                      <a16:colId xmlns:a16="http://schemas.microsoft.com/office/drawing/2014/main" val="20000"/>
                    </a:ext>
                  </a:extLst>
                </a:gridCol>
                <a:gridCol w="1418554">
                  <a:extLst>
                    <a:ext uri="{9D8B030D-6E8A-4147-A177-3AD203B41FA5}">
                      <a16:colId xmlns:a16="http://schemas.microsoft.com/office/drawing/2014/main" val="20001"/>
                    </a:ext>
                  </a:extLst>
                </a:gridCol>
                <a:gridCol w="1418554">
                  <a:extLst>
                    <a:ext uri="{9D8B030D-6E8A-4147-A177-3AD203B41FA5}">
                      <a16:colId xmlns:a16="http://schemas.microsoft.com/office/drawing/2014/main" val="20002"/>
                    </a:ext>
                  </a:extLst>
                </a:gridCol>
              </a:tblGrid>
              <a:tr h="484330">
                <a:tc>
                  <a:txBody>
                    <a:bodyPr/>
                    <a:lstStyle/>
                    <a:p>
                      <a:pPr algn="ctr" fontAlgn="ctr"/>
                      <a:r>
                        <a:rPr lang="es-CO" sz="1100" u="none" strike="noStrike" dirty="0">
                          <a:effectLst/>
                          <a:latin typeface="Arial Narrow" panose="020B0606020202030204" pitchFamily="34" charset="0"/>
                        </a:rPr>
                        <a:t>Puntaje</a:t>
                      </a:r>
                      <a:endParaRPr lang="es-CO" sz="1100" b="1" i="0" u="none" strike="noStrike" dirty="0">
                        <a:solidFill>
                          <a:srgbClr val="000000"/>
                        </a:solidFill>
                        <a:effectLst/>
                        <a:latin typeface="Arial Narrow" panose="020B0606020202030204" pitchFamily="34" charset="0"/>
                      </a:endParaRPr>
                    </a:p>
                  </a:txBody>
                  <a:tcPr marL="7145" marR="7145" marT="7145" marB="0" anchor="ctr">
                    <a:solidFill>
                      <a:schemeClr val="bg2"/>
                    </a:solidFill>
                  </a:tcPr>
                </a:tc>
                <a:tc>
                  <a:txBody>
                    <a:bodyPr/>
                    <a:lstStyle/>
                    <a:p>
                      <a:pPr algn="ctr" fontAlgn="ctr"/>
                      <a:r>
                        <a:rPr lang="es-CO" sz="1100" u="none" strike="noStrike" dirty="0">
                          <a:effectLst/>
                          <a:latin typeface="Arial Narrow" panose="020B0606020202030204" pitchFamily="34" charset="0"/>
                        </a:rPr>
                        <a:t>Nivel</a:t>
                      </a:r>
                      <a:endParaRPr lang="es-CO" sz="1100" b="1" i="0" u="none" strike="noStrike" dirty="0">
                        <a:solidFill>
                          <a:srgbClr val="000000"/>
                        </a:solidFill>
                        <a:effectLst/>
                        <a:latin typeface="Arial Narrow" panose="020B0606020202030204" pitchFamily="34" charset="0"/>
                      </a:endParaRPr>
                    </a:p>
                  </a:txBody>
                  <a:tcPr marL="7145" marR="7145" marT="7145" marB="0" anchor="ctr">
                    <a:solidFill>
                      <a:schemeClr val="bg2"/>
                    </a:solidFill>
                  </a:tcPr>
                </a:tc>
                <a:tc>
                  <a:txBody>
                    <a:bodyPr/>
                    <a:lstStyle/>
                    <a:p>
                      <a:pPr algn="ctr" fontAlgn="ctr"/>
                      <a:r>
                        <a:rPr lang="es-CO" sz="1100" u="none" strike="noStrike" dirty="0">
                          <a:effectLst/>
                          <a:latin typeface="Arial Narrow" panose="020B0606020202030204" pitchFamily="34" charset="0"/>
                        </a:rPr>
                        <a:t>Color</a:t>
                      </a:r>
                      <a:endParaRPr lang="es-CO" sz="1100" b="1" i="0" u="none" strike="noStrike" dirty="0">
                        <a:solidFill>
                          <a:srgbClr val="000000"/>
                        </a:solidFill>
                        <a:effectLst/>
                        <a:latin typeface="Arial Narrow" panose="020B0606020202030204" pitchFamily="34" charset="0"/>
                      </a:endParaRPr>
                    </a:p>
                  </a:txBody>
                  <a:tcPr marL="7145" marR="7145" marT="7145" marB="0" anchor="ctr">
                    <a:solidFill>
                      <a:schemeClr val="bg2"/>
                    </a:solidFill>
                  </a:tcPr>
                </a:tc>
                <a:extLst>
                  <a:ext uri="{0D108BD9-81ED-4DB2-BD59-A6C34878D82A}">
                    <a16:rowId xmlns:a16="http://schemas.microsoft.com/office/drawing/2014/main" val="10000"/>
                  </a:ext>
                </a:extLst>
              </a:tr>
              <a:tr h="484330">
                <a:tc>
                  <a:txBody>
                    <a:bodyPr/>
                    <a:lstStyle/>
                    <a:p>
                      <a:pPr algn="ctr" fontAlgn="ctr"/>
                      <a:r>
                        <a:rPr lang="es-CO" sz="1100" u="none" strike="noStrike" dirty="0">
                          <a:effectLst/>
                          <a:latin typeface="Arial Narrow" panose="020B0606020202030204" pitchFamily="34" charset="0"/>
                        </a:rPr>
                        <a:t>0 - 20</a:t>
                      </a:r>
                      <a:endParaRPr lang="es-CO" sz="1100" b="0" i="0" u="none" strike="noStrike" dirty="0">
                        <a:solidFill>
                          <a:srgbClr val="000000"/>
                        </a:solidFill>
                        <a:effectLst/>
                        <a:latin typeface="Arial Narrow" panose="020B0606020202030204" pitchFamily="34" charset="0"/>
                      </a:endParaRPr>
                    </a:p>
                  </a:txBody>
                  <a:tcPr marL="7145" marR="7145" marT="7145" marB="0" anchor="ctr">
                    <a:solidFill>
                      <a:schemeClr val="bg2">
                        <a:lumMod val="90000"/>
                      </a:schemeClr>
                    </a:solidFill>
                  </a:tcPr>
                </a:tc>
                <a:tc>
                  <a:txBody>
                    <a:bodyPr/>
                    <a:lstStyle/>
                    <a:p>
                      <a:pPr algn="ctr" fontAlgn="ctr"/>
                      <a:r>
                        <a:rPr lang="es-CO" sz="1100" u="none" strike="noStrike" dirty="0">
                          <a:effectLst/>
                          <a:latin typeface="Arial Narrow" panose="020B0606020202030204" pitchFamily="34" charset="0"/>
                        </a:rPr>
                        <a:t>1</a:t>
                      </a:r>
                      <a:endParaRPr lang="es-CO" sz="1100" b="0" i="0" u="none" strike="noStrike" dirty="0">
                        <a:solidFill>
                          <a:srgbClr val="000000"/>
                        </a:solidFill>
                        <a:effectLst/>
                        <a:latin typeface="Arial Narrow" panose="020B0606020202030204" pitchFamily="34" charset="0"/>
                      </a:endParaRPr>
                    </a:p>
                  </a:txBody>
                  <a:tcPr marL="7145" marR="7145" marT="7145" marB="0" anchor="ctr">
                    <a:solidFill>
                      <a:schemeClr val="bg2">
                        <a:lumMod val="90000"/>
                      </a:schemeClr>
                    </a:solidFill>
                  </a:tcPr>
                </a:tc>
                <a:tc>
                  <a:txBody>
                    <a:bodyPr/>
                    <a:lstStyle/>
                    <a:p>
                      <a:pPr algn="l" fontAlgn="ctr"/>
                      <a:r>
                        <a:rPr lang="es-CO" sz="1100" u="none" strike="noStrike" dirty="0">
                          <a:effectLst/>
                          <a:latin typeface="Arial Narrow" panose="020B0606020202030204" pitchFamily="34" charset="0"/>
                        </a:rPr>
                        <a:t> </a:t>
                      </a:r>
                      <a:endParaRPr lang="es-CO" sz="1100" b="0" i="0" u="none" strike="noStrike" dirty="0">
                        <a:solidFill>
                          <a:srgbClr val="000000"/>
                        </a:solidFill>
                        <a:effectLst/>
                        <a:latin typeface="Arial Narrow" panose="020B0606020202030204" pitchFamily="34" charset="0"/>
                      </a:endParaRPr>
                    </a:p>
                  </a:txBody>
                  <a:tcPr marL="7145" marR="7145" marT="7145" marB="0" anchor="ctr">
                    <a:solidFill>
                      <a:schemeClr val="accent2"/>
                    </a:solidFill>
                  </a:tcPr>
                </a:tc>
                <a:extLst>
                  <a:ext uri="{0D108BD9-81ED-4DB2-BD59-A6C34878D82A}">
                    <a16:rowId xmlns:a16="http://schemas.microsoft.com/office/drawing/2014/main" val="10001"/>
                  </a:ext>
                </a:extLst>
              </a:tr>
              <a:tr h="484330">
                <a:tc>
                  <a:txBody>
                    <a:bodyPr/>
                    <a:lstStyle/>
                    <a:p>
                      <a:pPr algn="ctr" fontAlgn="ctr"/>
                      <a:r>
                        <a:rPr lang="es-CO" sz="1100" u="none" strike="noStrike" dirty="0">
                          <a:effectLst/>
                          <a:latin typeface="Arial Narrow" panose="020B0606020202030204" pitchFamily="34" charset="0"/>
                        </a:rPr>
                        <a:t>21 - 40</a:t>
                      </a:r>
                      <a:endParaRPr lang="es-CO" sz="1100" b="0" i="0" u="none" strike="noStrike" dirty="0">
                        <a:solidFill>
                          <a:srgbClr val="000000"/>
                        </a:solidFill>
                        <a:effectLst/>
                        <a:latin typeface="Arial Narrow" panose="020B0606020202030204" pitchFamily="34" charset="0"/>
                      </a:endParaRPr>
                    </a:p>
                  </a:txBody>
                  <a:tcPr marL="7145" marR="7145" marT="7145" marB="0" anchor="ctr">
                    <a:solidFill>
                      <a:schemeClr val="bg2">
                        <a:lumMod val="90000"/>
                      </a:schemeClr>
                    </a:solidFill>
                  </a:tcPr>
                </a:tc>
                <a:tc>
                  <a:txBody>
                    <a:bodyPr/>
                    <a:lstStyle/>
                    <a:p>
                      <a:pPr algn="ctr" fontAlgn="ctr"/>
                      <a:r>
                        <a:rPr lang="es-CO" sz="1100" u="none" strike="noStrike" dirty="0">
                          <a:effectLst/>
                          <a:latin typeface="Arial Narrow" panose="020B0606020202030204" pitchFamily="34" charset="0"/>
                        </a:rPr>
                        <a:t>2</a:t>
                      </a:r>
                      <a:endParaRPr lang="es-CO" sz="1100" b="0" i="0" u="none" strike="noStrike" dirty="0">
                        <a:solidFill>
                          <a:srgbClr val="000000"/>
                        </a:solidFill>
                        <a:effectLst/>
                        <a:latin typeface="Arial Narrow" panose="020B0606020202030204" pitchFamily="34" charset="0"/>
                      </a:endParaRPr>
                    </a:p>
                  </a:txBody>
                  <a:tcPr marL="7145" marR="7145" marT="7145" marB="0" anchor="ctr">
                    <a:solidFill>
                      <a:schemeClr val="bg2">
                        <a:lumMod val="90000"/>
                      </a:schemeClr>
                    </a:solidFill>
                  </a:tcPr>
                </a:tc>
                <a:tc>
                  <a:txBody>
                    <a:bodyPr/>
                    <a:lstStyle/>
                    <a:p>
                      <a:pPr algn="l" fontAlgn="ctr"/>
                      <a:r>
                        <a:rPr lang="es-CO" sz="1100" u="none" strike="noStrike" dirty="0">
                          <a:effectLst/>
                          <a:latin typeface="Arial Narrow" panose="020B0606020202030204" pitchFamily="34" charset="0"/>
                        </a:rPr>
                        <a:t> </a:t>
                      </a:r>
                      <a:endParaRPr lang="es-CO" sz="1100" b="0" i="0" u="none" strike="noStrike" dirty="0">
                        <a:solidFill>
                          <a:srgbClr val="000000"/>
                        </a:solidFill>
                        <a:effectLst/>
                        <a:latin typeface="Arial Narrow" panose="020B0606020202030204" pitchFamily="34" charset="0"/>
                      </a:endParaRPr>
                    </a:p>
                  </a:txBody>
                  <a:tcPr marL="7145" marR="7145" marT="7145" marB="0" anchor="ctr">
                    <a:solidFill>
                      <a:srgbClr val="FF0000"/>
                    </a:solidFill>
                  </a:tcPr>
                </a:tc>
                <a:extLst>
                  <a:ext uri="{0D108BD9-81ED-4DB2-BD59-A6C34878D82A}">
                    <a16:rowId xmlns:a16="http://schemas.microsoft.com/office/drawing/2014/main" val="10002"/>
                  </a:ext>
                </a:extLst>
              </a:tr>
              <a:tr h="484330">
                <a:tc>
                  <a:txBody>
                    <a:bodyPr/>
                    <a:lstStyle/>
                    <a:p>
                      <a:pPr algn="ctr" fontAlgn="ctr"/>
                      <a:r>
                        <a:rPr lang="es-CO" sz="1100" u="none" strike="noStrike" dirty="0">
                          <a:effectLst/>
                          <a:latin typeface="Arial Narrow" panose="020B0606020202030204" pitchFamily="34" charset="0"/>
                        </a:rPr>
                        <a:t>41 - 60</a:t>
                      </a:r>
                      <a:endParaRPr lang="es-CO" sz="1100" b="0" i="0" u="none" strike="noStrike" dirty="0">
                        <a:solidFill>
                          <a:srgbClr val="000000"/>
                        </a:solidFill>
                        <a:effectLst/>
                        <a:latin typeface="Arial Narrow" panose="020B0606020202030204" pitchFamily="34" charset="0"/>
                      </a:endParaRPr>
                    </a:p>
                  </a:txBody>
                  <a:tcPr marL="7145" marR="7145" marT="7145" marB="0" anchor="ctr">
                    <a:solidFill>
                      <a:schemeClr val="bg2">
                        <a:lumMod val="90000"/>
                      </a:schemeClr>
                    </a:solidFill>
                  </a:tcPr>
                </a:tc>
                <a:tc>
                  <a:txBody>
                    <a:bodyPr/>
                    <a:lstStyle/>
                    <a:p>
                      <a:pPr algn="ctr" fontAlgn="ctr"/>
                      <a:r>
                        <a:rPr lang="es-CO" sz="1100" u="none" strike="noStrike" dirty="0">
                          <a:effectLst/>
                          <a:latin typeface="Arial Narrow" panose="020B0606020202030204" pitchFamily="34" charset="0"/>
                        </a:rPr>
                        <a:t>3</a:t>
                      </a:r>
                      <a:endParaRPr lang="es-CO" sz="1100" b="0" i="0" u="none" strike="noStrike" dirty="0">
                        <a:solidFill>
                          <a:srgbClr val="000000"/>
                        </a:solidFill>
                        <a:effectLst/>
                        <a:latin typeface="Arial Narrow" panose="020B0606020202030204" pitchFamily="34" charset="0"/>
                      </a:endParaRPr>
                    </a:p>
                  </a:txBody>
                  <a:tcPr marL="7145" marR="7145" marT="7145" marB="0" anchor="ctr">
                    <a:solidFill>
                      <a:schemeClr val="bg2">
                        <a:lumMod val="90000"/>
                      </a:schemeClr>
                    </a:solidFill>
                  </a:tcPr>
                </a:tc>
                <a:tc>
                  <a:txBody>
                    <a:bodyPr/>
                    <a:lstStyle/>
                    <a:p>
                      <a:pPr algn="l" fontAlgn="ctr"/>
                      <a:r>
                        <a:rPr lang="es-CO" sz="1100" u="none" strike="noStrike" dirty="0">
                          <a:effectLst/>
                          <a:latin typeface="Arial Narrow" panose="020B0606020202030204" pitchFamily="34" charset="0"/>
                        </a:rPr>
                        <a:t> </a:t>
                      </a:r>
                      <a:endParaRPr lang="es-CO" sz="1100" b="0" i="0" u="none" strike="noStrike" dirty="0">
                        <a:solidFill>
                          <a:srgbClr val="000000"/>
                        </a:solidFill>
                        <a:effectLst/>
                        <a:latin typeface="Arial Narrow" panose="020B0606020202030204" pitchFamily="34" charset="0"/>
                      </a:endParaRPr>
                    </a:p>
                  </a:txBody>
                  <a:tcPr marL="7145" marR="7145" marT="7145" marB="0" anchor="ctr">
                    <a:solidFill>
                      <a:schemeClr val="accent6">
                        <a:lumMod val="75000"/>
                      </a:schemeClr>
                    </a:solidFill>
                  </a:tcPr>
                </a:tc>
                <a:extLst>
                  <a:ext uri="{0D108BD9-81ED-4DB2-BD59-A6C34878D82A}">
                    <a16:rowId xmlns:a16="http://schemas.microsoft.com/office/drawing/2014/main" val="10003"/>
                  </a:ext>
                </a:extLst>
              </a:tr>
              <a:tr h="484330">
                <a:tc>
                  <a:txBody>
                    <a:bodyPr/>
                    <a:lstStyle/>
                    <a:p>
                      <a:pPr algn="ctr" fontAlgn="ctr"/>
                      <a:r>
                        <a:rPr lang="es-CO" sz="1100" u="none" strike="noStrike" dirty="0">
                          <a:effectLst/>
                          <a:latin typeface="Arial Narrow" panose="020B0606020202030204" pitchFamily="34" charset="0"/>
                        </a:rPr>
                        <a:t>61- 80</a:t>
                      </a:r>
                      <a:endParaRPr lang="es-CO" sz="1100" b="0" i="0" u="none" strike="noStrike" dirty="0">
                        <a:solidFill>
                          <a:srgbClr val="000000"/>
                        </a:solidFill>
                        <a:effectLst/>
                        <a:latin typeface="Arial Narrow" panose="020B0606020202030204" pitchFamily="34" charset="0"/>
                      </a:endParaRPr>
                    </a:p>
                  </a:txBody>
                  <a:tcPr marL="7145" marR="7145" marT="7145" marB="0" anchor="ctr">
                    <a:solidFill>
                      <a:schemeClr val="bg2">
                        <a:lumMod val="90000"/>
                      </a:schemeClr>
                    </a:solidFill>
                  </a:tcPr>
                </a:tc>
                <a:tc>
                  <a:txBody>
                    <a:bodyPr/>
                    <a:lstStyle/>
                    <a:p>
                      <a:pPr algn="ctr" fontAlgn="ctr"/>
                      <a:r>
                        <a:rPr lang="es-CO" sz="1100" u="none" strike="noStrike" dirty="0">
                          <a:effectLst/>
                          <a:latin typeface="Arial Narrow" panose="020B0606020202030204" pitchFamily="34" charset="0"/>
                        </a:rPr>
                        <a:t>4</a:t>
                      </a:r>
                      <a:endParaRPr lang="es-CO" sz="1100" b="0" i="0" u="none" strike="noStrike" dirty="0">
                        <a:solidFill>
                          <a:srgbClr val="000000"/>
                        </a:solidFill>
                        <a:effectLst/>
                        <a:latin typeface="Arial Narrow" panose="020B0606020202030204" pitchFamily="34" charset="0"/>
                      </a:endParaRPr>
                    </a:p>
                  </a:txBody>
                  <a:tcPr marL="7145" marR="7145" marT="7145" marB="0" anchor="ctr">
                    <a:solidFill>
                      <a:schemeClr val="bg2">
                        <a:lumMod val="90000"/>
                      </a:schemeClr>
                    </a:solidFill>
                  </a:tcPr>
                </a:tc>
                <a:tc>
                  <a:txBody>
                    <a:bodyPr/>
                    <a:lstStyle/>
                    <a:p>
                      <a:pPr algn="l" fontAlgn="ctr"/>
                      <a:r>
                        <a:rPr lang="es-CO" sz="1100" u="none" strike="noStrike" dirty="0">
                          <a:effectLst/>
                          <a:latin typeface="Arial Narrow" panose="020B0606020202030204" pitchFamily="34" charset="0"/>
                        </a:rPr>
                        <a:t> </a:t>
                      </a:r>
                      <a:endParaRPr lang="es-CO" sz="1100" b="0" i="0" u="none" strike="noStrike" dirty="0">
                        <a:solidFill>
                          <a:srgbClr val="000000"/>
                        </a:solidFill>
                        <a:effectLst/>
                        <a:latin typeface="Arial Narrow" panose="020B0606020202030204" pitchFamily="34" charset="0"/>
                      </a:endParaRPr>
                    </a:p>
                  </a:txBody>
                  <a:tcPr marL="7145" marR="7145" marT="7145" marB="0" anchor="ctr">
                    <a:solidFill>
                      <a:srgbClr val="FFFF00"/>
                    </a:solidFill>
                  </a:tcPr>
                </a:tc>
                <a:extLst>
                  <a:ext uri="{0D108BD9-81ED-4DB2-BD59-A6C34878D82A}">
                    <a16:rowId xmlns:a16="http://schemas.microsoft.com/office/drawing/2014/main" val="10004"/>
                  </a:ext>
                </a:extLst>
              </a:tr>
              <a:tr h="484330">
                <a:tc>
                  <a:txBody>
                    <a:bodyPr/>
                    <a:lstStyle/>
                    <a:p>
                      <a:pPr algn="ctr" fontAlgn="ctr"/>
                      <a:r>
                        <a:rPr lang="es-CO" sz="1100" u="none" strike="noStrike" dirty="0">
                          <a:effectLst/>
                          <a:latin typeface="Arial Narrow" panose="020B0606020202030204" pitchFamily="34" charset="0"/>
                        </a:rPr>
                        <a:t>81- 100</a:t>
                      </a:r>
                      <a:endParaRPr lang="es-CO" sz="1100" b="0" i="0" u="none" strike="noStrike" dirty="0">
                        <a:solidFill>
                          <a:srgbClr val="000000"/>
                        </a:solidFill>
                        <a:effectLst/>
                        <a:latin typeface="Arial Narrow" panose="020B0606020202030204" pitchFamily="34" charset="0"/>
                      </a:endParaRPr>
                    </a:p>
                  </a:txBody>
                  <a:tcPr marL="7145" marR="7145" marT="7145" marB="0" anchor="ctr">
                    <a:solidFill>
                      <a:schemeClr val="bg2">
                        <a:lumMod val="90000"/>
                      </a:schemeClr>
                    </a:solidFill>
                  </a:tcPr>
                </a:tc>
                <a:tc>
                  <a:txBody>
                    <a:bodyPr/>
                    <a:lstStyle/>
                    <a:p>
                      <a:pPr algn="ctr" fontAlgn="ctr"/>
                      <a:r>
                        <a:rPr lang="es-CO" sz="1100" u="none" strike="noStrike" dirty="0">
                          <a:effectLst/>
                          <a:latin typeface="Arial Narrow" panose="020B0606020202030204" pitchFamily="34" charset="0"/>
                        </a:rPr>
                        <a:t>5</a:t>
                      </a:r>
                      <a:endParaRPr lang="es-CO" sz="1100" b="0" i="0" u="none" strike="noStrike" dirty="0">
                        <a:solidFill>
                          <a:srgbClr val="000000"/>
                        </a:solidFill>
                        <a:effectLst/>
                        <a:latin typeface="Arial Narrow" panose="020B0606020202030204" pitchFamily="34" charset="0"/>
                      </a:endParaRPr>
                    </a:p>
                  </a:txBody>
                  <a:tcPr marL="7145" marR="7145" marT="7145" marB="0" anchor="ctr">
                    <a:solidFill>
                      <a:schemeClr val="bg2">
                        <a:lumMod val="90000"/>
                      </a:schemeClr>
                    </a:solidFill>
                  </a:tcPr>
                </a:tc>
                <a:tc>
                  <a:txBody>
                    <a:bodyPr/>
                    <a:lstStyle/>
                    <a:p>
                      <a:pPr algn="l" fontAlgn="ctr"/>
                      <a:r>
                        <a:rPr lang="es-CO" sz="1100" u="none" strike="noStrike" dirty="0">
                          <a:effectLst/>
                          <a:latin typeface="Arial Narrow" panose="020B0606020202030204" pitchFamily="34" charset="0"/>
                        </a:rPr>
                        <a:t> </a:t>
                      </a:r>
                      <a:endParaRPr lang="es-CO" sz="1100" b="0" i="0" u="none" strike="noStrike" dirty="0">
                        <a:solidFill>
                          <a:srgbClr val="000000"/>
                        </a:solidFill>
                        <a:effectLst/>
                        <a:latin typeface="Arial Narrow" panose="020B0606020202030204" pitchFamily="34" charset="0"/>
                      </a:endParaRPr>
                    </a:p>
                  </a:txBody>
                  <a:tcPr marL="7145" marR="7145" marT="7145" marB="0" anchor="ctr">
                    <a:solidFill>
                      <a:srgbClr val="00B050"/>
                    </a:solidFill>
                  </a:tcPr>
                </a:tc>
                <a:extLst>
                  <a:ext uri="{0D108BD9-81ED-4DB2-BD59-A6C34878D82A}">
                    <a16:rowId xmlns:a16="http://schemas.microsoft.com/office/drawing/2014/main" val="10005"/>
                  </a:ext>
                </a:extLst>
              </a:tr>
            </a:tbl>
          </a:graphicData>
        </a:graphic>
      </p:graphicFrame>
      <p:sp>
        <p:nvSpPr>
          <p:cNvPr id="4" name="Título 3"/>
          <p:cNvSpPr>
            <a:spLocks noGrp="1"/>
          </p:cNvSpPr>
          <p:nvPr>
            <p:ph type="title"/>
          </p:nvPr>
        </p:nvSpPr>
        <p:spPr/>
        <p:txBody>
          <a:bodyPr/>
          <a:lstStyle/>
          <a:p>
            <a:endParaRPr lang="es-CO"/>
          </a:p>
        </p:txBody>
      </p:sp>
      <p:sp>
        <p:nvSpPr>
          <p:cNvPr id="6" name="CuadroTexto 3">
            <a:extLst>
              <a:ext uri="{FF2B5EF4-FFF2-40B4-BE49-F238E27FC236}">
                <a16:creationId xmlns:a16="http://schemas.microsoft.com/office/drawing/2014/main" id="{AB11CE2A-2472-C144-BE49-6DB6BDB020C6}"/>
              </a:ext>
            </a:extLst>
          </p:cNvPr>
          <p:cNvSpPr txBox="1"/>
          <p:nvPr/>
        </p:nvSpPr>
        <p:spPr>
          <a:xfrm>
            <a:off x="68006" y="202840"/>
            <a:ext cx="6677178" cy="707886"/>
          </a:xfrm>
          <a:prstGeom prst="rect">
            <a:avLst/>
          </a:prstGeom>
          <a:solidFill>
            <a:srgbClr val="942093"/>
          </a:solidFill>
          <a:ln>
            <a:solidFill>
              <a:srgbClr val="9420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2000" b="1" dirty="0"/>
              <a:t>Autodiagnósticos / Plan Operativo MIPG - Metodología</a:t>
            </a:r>
          </a:p>
        </p:txBody>
      </p:sp>
      <p:sp>
        <p:nvSpPr>
          <p:cNvPr id="5" name="Rectángulo 4"/>
          <p:cNvSpPr/>
          <p:nvPr/>
        </p:nvSpPr>
        <p:spPr>
          <a:xfrm>
            <a:off x="3710110" y="2551308"/>
            <a:ext cx="1697452" cy="300082"/>
          </a:xfrm>
          <a:prstGeom prst="rect">
            <a:avLst/>
          </a:prstGeom>
        </p:spPr>
        <p:txBody>
          <a:bodyPr wrap="none">
            <a:spAutoFit/>
          </a:bodyPr>
          <a:lstStyle/>
          <a:p>
            <a:r>
              <a:rPr lang="es-ES" sz="1350" b="1" dirty="0"/>
              <a:t>Escala de Calificación</a:t>
            </a:r>
          </a:p>
        </p:txBody>
      </p:sp>
      <p:sp>
        <p:nvSpPr>
          <p:cNvPr id="8" name="1 Título"/>
          <p:cNvSpPr txBox="1">
            <a:spLocks/>
          </p:cNvSpPr>
          <p:nvPr/>
        </p:nvSpPr>
        <p:spPr>
          <a:xfrm>
            <a:off x="400798" y="5391183"/>
            <a:ext cx="8047942" cy="270065"/>
          </a:xfrm>
          <a:prstGeom prst="rect">
            <a:avLst/>
          </a:prstGeom>
        </p:spPr>
        <p:txBody>
          <a:bodyPr vert="horz" lIns="68589" tIns="34294" rIns="68589" bIns="34294" rtlCol="0" anchor="ctr">
            <a:noAutofit/>
          </a:bodyPr>
          <a:lstStyle>
            <a:lvl1pPr algn="ctr" defTabSz="914400" rtl="0" eaLnBrk="1" latinLnBrk="0" hangingPunct="1">
              <a:spcBef>
                <a:spcPct val="0"/>
              </a:spcBef>
              <a:buNone/>
              <a:defRPr sz="1800" kern="1200">
                <a:solidFill>
                  <a:schemeClr val="tx1"/>
                </a:solidFill>
                <a:latin typeface="Arial Narrow" pitchFamily="34" charset="0"/>
                <a:ea typeface="+mj-ea"/>
                <a:cs typeface="+mj-cs"/>
              </a:defRPr>
            </a:lvl1pPr>
          </a:lstStyle>
          <a:p>
            <a:pPr marL="214341" indent="-214341" algn="l">
              <a:spcBef>
                <a:spcPct val="20000"/>
              </a:spcBef>
              <a:buFont typeface="Arial" panose="020B0604020202020204" pitchFamily="34" charset="0"/>
              <a:buChar char="•"/>
            </a:pPr>
            <a:endParaRPr lang="es-CO" sz="1200" dirty="0">
              <a:solidFill>
                <a:srgbClr val="002060"/>
              </a:solidFill>
              <a:ea typeface="+mn-ea"/>
              <a:cs typeface="Arial" panose="020B0604020202020204" pitchFamily="34" charset="0"/>
            </a:endParaRPr>
          </a:p>
          <a:p>
            <a:pPr marL="214341" indent="-214341" algn="l">
              <a:spcBef>
                <a:spcPct val="20000"/>
              </a:spcBef>
              <a:buFont typeface="Arial" panose="020B0604020202020204" pitchFamily="34" charset="0"/>
              <a:buChar char="•"/>
            </a:pPr>
            <a:endParaRPr lang="es-CO" sz="1200" dirty="0">
              <a:solidFill>
                <a:srgbClr val="002060"/>
              </a:solidFill>
              <a:ea typeface="+mn-ea"/>
              <a:cs typeface="Arial" panose="020B0604020202020204" pitchFamily="34" charset="0"/>
            </a:endParaRPr>
          </a:p>
        </p:txBody>
      </p:sp>
    </p:spTree>
    <p:extLst>
      <p:ext uri="{BB962C8B-B14F-4D97-AF65-F5344CB8AC3E}">
        <p14:creationId xmlns:p14="http://schemas.microsoft.com/office/powerpoint/2010/main" val="3745752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11837</TotalTime>
  <Words>2573</Words>
  <Application>Microsoft Office PowerPoint</Application>
  <PresentationFormat>Presentación en pantalla (4:3)</PresentationFormat>
  <Paragraphs>256</Paragraphs>
  <Slides>42</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42</vt:i4>
      </vt:variant>
    </vt:vector>
  </HeadingPairs>
  <TitlesOfParts>
    <vt:vector size="53" baseType="lpstr">
      <vt:lpstr>Arial</vt:lpstr>
      <vt:lpstr>Arial Narrow</vt:lpstr>
      <vt:lpstr>Arial Unicode MS</vt:lpstr>
      <vt:lpstr>Calibri</vt:lpstr>
      <vt:lpstr>DejaVu Sans</vt:lpstr>
      <vt:lpstr>Liberation Serif</vt:lpstr>
      <vt:lpstr>Lohit Hindi</vt:lpstr>
      <vt:lpstr>Segoe UI</vt:lpstr>
      <vt:lpstr>StarSymbol</vt:lpstr>
      <vt:lpstr>Times New Roman</vt:lpstr>
      <vt:lpstr>Office Theme</vt:lpstr>
      <vt:lpstr>Presentación de PowerPoint</vt:lpstr>
      <vt:lpstr>Presentación de PowerPoint</vt:lpstr>
      <vt:lpstr>Presentación de PowerPoint</vt:lpstr>
      <vt:lpstr>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Eduardo Mora Castañeda</dc:creator>
  <cp:lastModifiedBy>jenny peña</cp:lastModifiedBy>
  <cp:revision>630</cp:revision>
  <cp:lastPrinted>2017-10-09T21:41:44Z</cp:lastPrinted>
  <dcterms:created xsi:type="dcterms:W3CDTF">2016-06-13T22:47:34Z</dcterms:created>
  <dcterms:modified xsi:type="dcterms:W3CDTF">2018-08-17T02:47:13Z</dcterms:modified>
</cp:coreProperties>
</file>